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uce Light" charset="1" panose="00000400000000000000"/>
      <p:regular r:id="rId10"/>
    </p:embeddedFont>
    <p:embeddedFont>
      <p:font typeface="Open Sauce Light Bold" charset="1" panose="00000600000000000000"/>
      <p:regular r:id="rId11"/>
    </p:embeddedFont>
    <p:embeddedFont>
      <p:font typeface="Open Sauce Light Italics" charset="1" panose="00000400000000000000"/>
      <p:regular r:id="rId12"/>
    </p:embeddedFont>
    <p:embeddedFont>
      <p:font typeface="Open Sauce Light Bold Italics" charset="1" panose="00000600000000000000"/>
      <p:regular r:id="rId13"/>
    </p:embeddedFont>
    <p:embeddedFont>
      <p:font typeface="Times New Roman" charset="1" panose="02030502070405020303"/>
      <p:regular r:id="rId14"/>
    </p:embeddedFont>
    <p:embeddedFont>
      <p:font typeface="Times New Roman Bold" charset="1" panose="02030802070405020303"/>
      <p:regular r:id="rId15"/>
    </p:embeddedFont>
    <p:embeddedFont>
      <p:font typeface="Times New Roman Italics" charset="1" panose="02030502070405090303"/>
      <p:regular r:id="rId16"/>
    </p:embeddedFont>
    <p:embeddedFont>
      <p:font typeface="Times New Roman Bold Italics" charset="1" panose="02030802070405090303"/>
      <p:regular r:id="rId17"/>
    </p:embeddedFont>
    <p:embeddedFont>
      <p:font typeface="Times New Roman Medium" charset="1" panose="02030502070405020303"/>
      <p:regular r:id="rId18"/>
    </p:embeddedFont>
    <p:embeddedFont>
      <p:font typeface="Times New Roman Medium Italics" charset="1" panose="02030502070405090303"/>
      <p:regular r:id="rId19"/>
    </p:embeddedFont>
    <p:embeddedFont>
      <p:font typeface="Times New Roman Semi-Bold" charset="1" panose="02030702070405020303"/>
      <p:regular r:id="rId20"/>
    </p:embeddedFont>
    <p:embeddedFont>
      <p:font typeface="Times New Roman Semi-Bold Italics" charset="1" panose="02030702070405090303"/>
      <p:regular r:id="rId21"/>
    </p:embeddedFont>
    <p:embeddedFont>
      <p:font typeface="Times New Roman Ultra-Bold" charset="1" panose="020309020704050203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41" Target="slides/slide19.xml" Type="http://schemas.openxmlformats.org/officeDocument/2006/relationships/slide"/><Relationship Id="rId42" Target="slides/slide2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https://www.ibm.com/es-es/topics/industry-4-0" TargetMode="External" Type="http://schemas.openxmlformats.org/officeDocument/2006/relationships/hyperlink"/><Relationship Id="rId3" Target="https://inovacaoindustrial.com.br/vantagens-e-desvantagens-da-industria-4-0/" TargetMode="External" Type="http://schemas.openxmlformats.org/officeDocument/2006/relationships/hyperlink"/><Relationship Id="rId4" Target="https://industrial4-0.com.br/o-que-faz-o-profissional-formado-em-engenharia-de-controle-e-automacao/" TargetMode="External" Type="http://schemas.openxmlformats.org/officeDocument/2006/relationships/hyperlink"/><Relationship Id="rId5" Target="https://www.queroautomation.com/los-5-niveles-de-la-automatizacion-industrial/" TargetMode="External" Type="http://schemas.openxmlformats.org/officeDocument/2006/relationships/hyperlink"/><Relationship Id="rId6"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https://es.wikipedia.org/wiki/Sensor" TargetMode="External" Type="http://schemas.openxmlformats.org/officeDocument/2006/relationships/hyperlink"/><Relationship Id="rId4" Target="https://es.wikipedia.org/wiki/Software" TargetMode="External" Type="http://schemas.openxmlformats.org/officeDocument/2006/relationships/hyperlink"/><Relationship Id="rId5" Target="https://es.wikipedia.org/wiki/Internet" TargetMode="External" Type="http://schemas.openxmlformats.org/officeDocument/2006/relationships/hyperlink"/></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3407673" cy="3407673"/>
          </a:xfrm>
          <a:custGeom>
            <a:avLst/>
            <a:gdLst/>
            <a:ahLst/>
            <a:cxnLst/>
            <a:rect r="r" b="b" t="t" l="l"/>
            <a:pathLst>
              <a:path h="3407673" w="3407673">
                <a:moveTo>
                  <a:pt x="0" y="0"/>
                </a:moveTo>
                <a:lnTo>
                  <a:pt x="3407673" y="0"/>
                </a:lnTo>
                <a:lnTo>
                  <a:pt x="3407673" y="3407673"/>
                </a:lnTo>
                <a:lnTo>
                  <a:pt x="0" y="3407673"/>
                </a:lnTo>
                <a:lnTo>
                  <a:pt x="0" y="0"/>
                </a:lnTo>
                <a:close/>
              </a:path>
            </a:pathLst>
          </a:custGeom>
          <a:blipFill>
            <a:blip r:embed="rId2"/>
            <a:stretch>
              <a:fillRect l="0" t="0" r="0" b="0"/>
            </a:stretch>
          </a:blipFill>
        </p:spPr>
      </p:sp>
      <p:sp>
        <p:nvSpPr>
          <p:cNvPr name="Freeform 3" id="3"/>
          <p:cNvSpPr/>
          <p:nvPr/>
        </p:nvSpPr>
        <p:spPr>
          <a:xfrm flipH="false" flipV="false" rot="0">
            <a:off x="14845268" y="0"/>
            <a:ext cx="3717818" cy="3717818"/>
          </a:xfrm>
          <a:custGeom>
            <a:avLst/>
            <a:gdLst/>
            <a:ahLst/>
            <a:cxnLst/>
            <a:rect r="r" b="b" t="t" l="l"/>
            <a:pathLst>
              <a:path h="3717818" w="3717818">
                <a:moveTo>
                  <a:pt x="0" y="0"/>
                </a:moveTo>
                <a:lnTo>
                  <a:pt x="3717819" y="0"/>
                </a:lnTo>
                <a:lnTo>
                  <a:pt x="3717819" y="3717818"/>
                </a:lnTo>
                <a:lnTo>
                  <a:pt x="0" y="3717818"/>
                </a:lnTo>
                <a:lnTo>
                  <a:pt x="0" y="0"/>
                </a:lnTo>
                <a:close/>
              </a:path>
            </a:pathLst>
          </a:custGeom>
          <a:blipFill>
            <a:blip r:embed="rId3"/>
            <a:stretch>
              <a:fillRect l="0" t="0" r="0" b="0"/>
            </a:stretch>
          </a:blipFill>
        </p:spPr>
      </p:sp>
      <p:sp>
        <p:nvSpPr>
          <p:cNvPr name="TextBox 4" id="4"/>
          <p:cNvSpPr txBox="true"/>
          <p:nvPr/>
        </p:nvSpPr>
        <p:spPr>
          <a:xfrm rot="0">
            <a:off x="4374719" y="6167352"/>
            <a:ext cx="9538562" cy="608491"/>
          </a:xfrm>
          <a:prstGeom prst="rect">
            <a:avLst/>
          </a:prstGeom>
        </p:spPr>
        <p:txBody>
          <a:bodyPr anchor="t" rtlCol="false" tIns="0" lIns="0" bIns="0" rIns="0">
            <a:spAutoFit/>
          </a:bodyPr>
          <a:lstStyle/>
          <a:p>
            <a:pPr algn="ctr">
              <a:lnSpc>
                <a:spcPts val="4499"/>
              </a:lnSpc>
              <a:spcBef>
                <a:spcPct val="0"/>
              </a:spcBef>
            </a:pPr>
            <a:r>
              <a:rPr lang="en-US" sz="3214">
                <a:solidFill>
                  <a:srgbClr val="000000"/>
                </a:solidFill>
                <a:latin typeface="Times New Roman"/>
              </a:rPr>
              <a:t>Luiza Custódio Freitas</a:t>
            </a:r>
          </a:p>
        </p:txBody>
      </p:sp>
      <p:sp>
        <p:nvSpPr>
          <p:cNvPr name="Freeform 5" id="5"/>
          <p:cNvSpPr/>
          <p:nvPr/>
        </p:nvSpPr>
        <p:spPr>
          <a:xfrm flipH="false" flipV="false" rot="5400000">
            <a:off x="14691219" y="7326597"/>
            <a:ext cx="3577793" cy="3577793"/>
          </a:xfrm>
          <a:custGeom>
            <a:avLst/>
            <a:gdLst/>
            <a:ahLst/>
            <a:cxnLst/>
            <a:rect r="r" b="b" t="t" l="l"/>
            <a:pathLst>
              <a:path h="3577793" w="3577793">
                <a:moveTo>
                  <a:pt x="0" y="0"/>
                </a:moveTo>
                <a:lnTo>
                  <a:pt x="3577792" y="0"/>
                </a:lnTo>
                <a:lnTo>
                  <a:pt x="3577792" y="3577793"/>
                </a:lnTo>
                <a:lnTo>
                  <a:pt x="0" y="3577793"/>
                </a:lnTo>
                <a:lnTo>
                  <a:pt x="0" y="0"/>
                </a:lnTo>
                <a:close/>
              </a:path>
            </a:pathLst>
          </a:custGeom>
          <a:blipFill>
            <a:blip r:embed="rId3"/>
            <a:stretch>
              <a:fillRect l="0" t="0" r="0" b="0"/>
            </a:stretch>
          </a:blipFill>
        </p:spPr>
      </p:sp>
      <p:sp>
        <p:nvSpPr>
          <p:cNvPr name="Freeform 6" id="6"/>
          <p:cNvSpPr/>
          <p:nvPr/>
        </p:nvSpPr>
        <p:spPr>
          <a:xfrm flipH="false" flipV="false" rot="-10800000">
            <a:off x="-588150" y="6775843"/>
            <a:ext cx="3511157" cy="3511157"/>
          </a:xfrm>
          <a:custGeom>
            <a:avLst/>
            <a:gdLst/>
            <a:ahLst/>
            <a:cxnLst/>
            <a:rect r="r" b="b" t="t" l="l"/>
            <a:pathLst>
              <a:path h="3511157" w="3511157">
                <a:moveTo>
                  <a:pt x="0" y="0"/>
                </a:moveTo>
                <a:lnTo>
                  <a:pt x="3511157" y="0"/>
                </a:lnTo>
                <a:lnTo>
                  <a:pt x="3511157" y="3511157"/>
                </a:lnTo>
                <a:lnTo>
                  <a:pt x="0" y="3511157"/>
                </a:lnTo>
                <a:lnTo>
                  <a:pt x="0" y="0"/>
                </a:lnTo>
                <a:close/>
              </a:path>
            </a:pathLst>
          </a:custGeom>
          <a:blipFill>
            <a:blip r:embed="rId3"/>
            <a:stretch>
              <a:fillRect l="0" t="0" r="0" b="0"/>
            </a:stretch>
          </a:blipFill>
        </p:spPr>
      </p:sp>
      <p:sp>
        <p:nvSpPr>
          <p:cNvPr name="Freeform 7" id="7"/>
          <p:cNvSpPr/>
          <p:nvPr/>
        </p:nvSpPr>
        <p:spPr>
          <a:xfrm flipH="false" flipV="false" rot="0">
            <a:off x="6629895" y="1428750"/>
            <a:ext cx="4715147" cy="1811402"/>
          </a:xfrm>
          <a:custGeom>
            <a:avLst/>
            <a:gdLst/>
            <a:ahLst/>
            <a:cxnLst/>
            <a:rect r="r" b="b" t="t" l="l"/>
            <a:pathLst>
              <a:path h="1811402" w="4715147">
                <a:moveTo>
                  <a:pt x="0" y="0"/>
                </a:moveTo>
                <a:lnTo>
                  <a:pt x="4715147" y="0"/>
                </a:lnTo>
                <a:lnTo>
                  <a:pt x="4715147" y="1811402"/>
                </a:lnTo>
                <a:lnTo>
                  <a:pt x="0" y="1811402"/>
                </a:lnTo>
                <a:lnTo>
                  <a:pt x="0" y="0"/>
                </a:lnTo>
                <a:close/>
              </a:path>
            </a:pathLst>
          </a:custGeom>
          <a:blipFill>
            <a:blip r:embed="rId4"/>
            <a:stretch>
              <a:fillRect l="0" t="0" r="0" b="0"/>
            </a:stretch>
          </a:blipFill>
        </p:spPr>
      </p:sp>
      <p:sp>
        <p:nvSpPr>
          <p:cNvPr name="TextBox 8" id="8"/>
          <p:cNvSpPr txBox="true"/>
          <p:nvPr/>
        </p:nvSpPr>
        <p:spPr>
          <a:xfrm rot="0">
            <a:off x="4326073" y="3489218"/>
            <a:ext cx="9322790" cy="2215862"/>
          </a:xfrm>
          <a:prstGeom prst="rect">
            <a:avLst/>
          </a:prstGeom>
        </p:spPr>
        <p:txBody>
          <a:bodyPr anchor="t" rtlCol="false" tIns="0" lIns="0" bIns="0" rIns="0">
            <a:spAutoFit/>
          </a:bodyPr>
          <a:lstStyle/>
          <a:p>
            <a:pPr algn="ctr">
              <a:lnSpc>
                <a:spcPts val="8458"/>
              </a:lnSpc>
              <a:spcBef>
                <a:spcPct val="0"/>
              </a:spcBef>
            </a:pPr>
            <a:r>
              <a:rPr lang="en-US" sz="6041">
                <a:solidFill>
                  <a:srgbClr val="000000"/>
                </a:solidFill>
                <a:latin typeface="Times New Roman Bold"/>
              </a:rPr>
              <a:t>Trabajo Final de Español: Industria 4.0</a:t>
            </a:r>
          </a:p>
        </p:txBody>
      </p:sp>
      <p:sp>
        <p:nvSpPr>
          <p:cNvPr name="TextBox 9" id="9"/>
          <p:cNvSpPr txBox="true"/>
          <p:nvPr/>
        </p:nvSpPr>
        <p:spPr>
          <a:xfrm rot="0">
            <a:off x="4218187" y="9134475"/>
            <a:ext cx="9538562" cy="608491"/>
          </a:xfrm>
          <a:prstGeom prst="rect">
            <a:avLst/>
          </a:prstGeom>
        </p:spPr>
        <p:txBody>
          <a:bodyPr anchor="t" rtlCol="false" tIns="0" lIns="0" bIns="0" rIns="0">
            <a:spAutoFit/>
          </a:bodyPr>
          <a:lstStyle/>
          <a:p>
            <a:pPr algn="ctr">
              <a:lnSpc>
                <a:spcPts val="4499"/>
              </a:lnSpc>
              <a:spcBef>
                <a:spcPct val="0"/>
              </a:spcBef>
            </a:pPr>
            <a:r>
              <a:rPr lang="en-US" sz="3214">
                <a:solidFill>
                  <a:srgbClr val="000000"/>
                </a:solidFill>
                <a:latin typeface="Times New Roman"/>
              </a:rPr>
              <a:t>Itumbiara, 2023.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5007" y="801191"/>
            <a:ext cx="7073627" cy="8938824"/>
          </a:xfrm>
          <a:custGeom>
            <a:avLst/>
            <a:gdLst/>
            <a:ahLst/>
            <a:cxnLst/>
            <a:rect r="r" b="b" t="t" l="l"/>
            <a:pathLst>
              <a:path h="8938824" w="7073627">
                <a:moveTo>
                  <a:pt x="0" y="0"/>
                </a:moveTo>
                <a:lnTo>
                  <a:pt x="7073627" y="0"/>
                </a:lnTo>
                <a:lnTo>
                  <a:pt x="7073627" y="8938825"/>
                </a:lnTo>
                <a:lnTo>
                  <a:pt x="0" y="8938825"/>
                </a:lnTo>
                <a:lnTo>
                  <a:pt x="0" y="0"/>
                </a:lnTo>
                <a:close/>
              </a:path>
            </a:pathLst>
          </a:custGeom>
          <a:blipFill>
            <a:blip r:embed="rId2"/>
            <a:stretch>
              <a:fillRect l="-22431" t="0" r="-74141" b="0"/>
            </a:stretch>
          </a:blipFill>
        </p:spPr>
      </p:sp>
      <p:sp>
        <p:nvSpPr>
          <p:cNvPr name="TextBox 3" id="3"/>
          <p:cNvSpPr txBox="true"/>
          <p:nvPr/>
        </p:nvSpPr>
        <p:spPr>
          <a:xfrm rot="0">
            <a:off x="8126644" y="140340"/>
            <a:ext cx="9132656" cy="2227407"/>
          </a:xfrm>
          <a:prstGeom prst="rect">
            <a:avLst/>
          </a:prstGeom>
        </p:spPr>
        <p:txBody>
          <a:bodyPr anchor="t" rtlCol="false" tIns="0" lIns="0" bIns="0" rIns="0">
            <a:spAutoFit/>
          </a:bodyPr>
          <a:lstStyle/>
          <a:p>
            <a:pPr algn="ctr">
              <a:lnSpc>
                <a:spcPts val="8476"/>
              </a:lnSpc>
            </a:pPr>
            <a:r>
              <a:rPr lang="en-US" sz="6054">
                <a:solidFill>
                  <a:srgbClr val="000000"/>
                </a:solidFill>
                <a:latin typeface="Times New Roman Bold"/>
              </a:rPr>
              <a:t>Tecnologías: </a:t>
            </a:r>
          </a:p>
          <a:p>
            <a:pPr algn="ctr">
              <a:lnSpc>
                <a:spcPts val="8476"/>
              </a:lnSpc>
            </a:pPr>
            <a:r>
              <a:rPr lang="en-US" sz="6054">
                <a:solidFill>
                  <a:srgbClr val="000000"/>
                </a:solidFill>
                <a:latin typeface="Times New Roman Bold"/>
              </a:rPr>
              <a:t>IA y machine learning</a:t>
            </a:r>
          </a:p>
        </p:txBody>
      </p:sp>
      <p:sp>
        <p:nvSpPr>
          <p:cNvPr name="TextBox 4" id="4"/>
          <p:cNvSpPr txBox="true"/>
          <p:nvPr/>
        </p:nvSpPr>
        <p:spPr>
          <a:xfrm rot="0">
            <a:off x="8830768" y="2761263"/>
            <a:ext cx="8428532" cy="3247376"/>
          </a:xfrm>
          <a:prstGeom prst="rect">
            <a:avLst/>
          </a:prstGeom>
        </p:spPr>
        <p:txBody>
          <a:bodyPr anchor="t" rtlCol="false" tIns="0" lIns="0" bIns="0" rIns="0">
            <a:spAutoFit/>
          </a:bodyPr>
          <a:lstStyle/>
          <a:p>
            <a:pPr algn="just">
              <a:lnSpc>
                <a:spcPts val="4217"/>
              </a:lnSpc>
            </a:pPr>
            <a:r>
              <a:rPr lang="en-US" sz="3012">
                <a:solidFill>
                  <a:srgbClr val="000000"/>
                </a:solidFill>
                <a:latin typeface="Times New Roman"/>
              </a:rPr>
              <a:t>Proporcionan visibilidad, previsibilidad y automatización de las operaciones y los procesos empresariales.</a:t>
            </a:r>
          </a:p>
          <a:p>
            <a:pPr algn="just">
              <a:lnSpc>
                <a:spcPts val="4217"/>
              </a:lnSpc>
            </a:pPr>
          </a:p>
          <a:p>
            <a:pPr algn="just">
              <a:lnSpc>
                <a:spcPts val="4217"/>
              </a:lnSpc>
            </a:pPr>
            <a:r>
              <a:rPr lang="en-US" sz="3012">
                <a:solidFill>
                  <a:srgbClr val="000000"/>
                </a:solidFill>
                <a:latin typeface="Times New Roman"/>
              </a:rPr>
              <a:t>Mantenimiento predictivo basado en algoritmos de aprendizaje automático.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50375" y="2326337"/>
            <a:ext cx="5438654" cy="3622249"/>
          </a:xfrm>
          <a:custGeom>
            <a:avLst/>
            <a:gdLst/>
            <a:ahLst/>
            <a:cxnLst/>
            <a:rect r="r" b="b" t="t" l="l"/>
            <a:pathLst>
              <a:path h="3622249" w="5438654">
                <a:moveTo>
                  <a:pt x="0" y="0"/>
                </a:moveTo>
                <a:lnTo>
                  <a:pt x="5438654" y="0"/>
                </a:lnTo>
                <a:lnTo>
                  <a:pt x="5438654" y="3622249"/>
                </a:lnTo>
                <a:lnTo>
                  <a:pt x="0" y="3622249"/>
                </a:lnTo>
                <a:lnTo>
                  <a:pt x="0" y="0"/>
                </a:lnTo>
                <a:close/>
              </a:path>
            </a:pathLst>
          </a:custGeom>
          <a:blipFill>
            <a:blip r:embed="rId2"/>
            <a:stretch>
              <a:fillRect l="0" t="0" r="0" b="0"/>
            </a:stretch>
          </a:blipFill>
        </p:spPr>
      </p:sp>
      <p:sp>
        <p:nvSpPr>
          <p:cNvPr name="Freeform 3" id="3"/>
          <p:cNvSpPr/>
          <p:nvPr/>
        </p:nvSpPr>
        <p:spPr>
          <a:xfrm flipH="false" flipV="false" rot="0">
            <a:off x="2509625" y="2326337"/>
            <a:ext cx="4783281" cy="3507740"/>
          </a:xfrm>
          <a:custGeom>
            <a:avLst/>
            <a:gdLst/>
            <a:ahLst/>
            <a:cxnLst/>
            <a:rect r="r" b="b" t="t" l="l"/>
            <a:pathLst>
              <a:path h="3507740" w="4783281">
                <a:moveTo>
                  <a:pt x="0" y="0"/>
                </a:moveTo>
                <a:lnTo>
                  <a:pt x="4783281" y="0"/>
                </a:lnTo>
                <a:lnTo>
                  <a:pt x="4783281" y="3507740"/>
                </a:lnTo>
                <a:lnTo>
                  <a:pt x="0" y="3507740"/>
                </a:lnTo>
                <a:lnTo>
                  <a:pt x="0" y="0"/>
                </a:lnTo>
                <a:close/>
              </a:path>
            </a:pathLst>
          </a:custGeom>
          <a:blipFill>
            <a:blip r:embed="rId3"/>
            <a:stretch>
              <a:fillRect l="0" t="0" r="0" b="0"/>
            </a:stretch>
          </a:blipFill>
        </p:spPr>
      </p:sp>
      <p:sp>
        <p:nvSpPr>
          <p:cNvPr name="TextBox 4" id="4"/>
          <p:cNvSpPr txBox="true"/>
          <p:nvPr/>
        </p:nvSpPr>
        <p:spPr>
          <a:xfrm rot="0">
            <a:off x="1428750" y="457923"/>
            <a:ext cx="15430500" cy="1152416"/>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000000"/>
                </a:solidFill>
                <a:latin typeface="Times New Roman Bold"/>
              </a:rPr>
              <a:t>Fábricas inteligentes</a:t>
            </a:r>
          </a:p>
        </p:txBody>
      </p:sp>
      <p:sp>
        <p:nvSpPr>
          <p:cNvPr name="TextBox 5" id="5"/>
          <p:cNvSpPr txBox="true"/>
          <p:nvPr/>
        </p:nvSpPr>
        <p:spPr>
          <a:xfrm rot="0">
            <a:off x="1428750" y="7006290"/>
            <a:ext cx="7459875" cy="1474078"/>
          </a:xfrm>
          <a:prstGeom prst="rect">
            <a:avLst/>
          </a:prstGeom>
        </p:spPr>
        <p:txBody>
          <a:bodyPr anchor="t" rtlCol="false" tIns="0" lIns="0" bIns="0" rIns="0">
            <a:spAutoFit/>
          </a:bodyPr>
          <a:lstStyle/>
          <a:p>
            <a:pPr algn="just" marL="0" indent="0" lvl="0">
              <a:lnSpc>
                <a:spcPts val="3801"/>
              </a:lnSpc>
              <a:spcBef>
                <a:spcPct val="0"/>
              </a:spcBef>
            </a:pPr>
            <a:r>
              <a:rPr lang="en-US" sz="2715">
                <a:solidFill>
                  <a:srgbClr val="000000"/>
                </a:solidFill>
                <a:latin typeface="Times New Roman"/>
              </a:rPr>
              <a:t>El análisis de datos puede ayudar a los fabricantes a investigar tendencias históricas, identificar patrones y tomar mejores decisiones.</a:t>
            </a:r>
          </a:p>
        </p:txBody>
      </p:sp>
      <p:sp>
        <p:nvSpPr>
          <p:cNvPr name="TextBox 6" id="6"/>
          <p:cNvSpPr txBox="true"/>
          <p:nvPr/>
        </p:nvSpPr>
        <p:spPr>
          <a:xfrm rot="0">
            <a:off x="1239055" y="5843811"/>
            <a:ext cx="7324422" cy="1036162"/>
          </a:xfrm>
          <a:prstGeom prst="rect">
            <a:avLst/>
          </a:prstGeom>
        </p:spPr>
        <p:txBody>
          <a:bodyPr anchor="t" rtlCol="false" tIns="0" lIns="0" bIns="0" rIns="0">
            <a:spAutoFit/>
          </a:bodyPr>
          <a:lstStyle/>
          <a:p>
            <a:pPr algn="ctr" marL="0" indent="0" lvl="0">
              <a:lnSpc>
                <a:spcPts val="3996"/>
              </a:lnSpc>
              <a:spcBef>
                <a:spcPct val="0"/>
              </a:spcBef>
            </a:pPr>
            <a:r>
              <a:rPr lang="en-US" sz="2854">
                <a:solidFill>
                  <a:srgbClr val="000000"/>
                </a:solidFill>
                <a:latin typeface="Times New Roman Bold"/>
              </a:rPr>
              <a:t>Sensores integrados y maquinaria interconectada</a:t>
            </a:r>
          </a:p>
        </p:txBody>
      </p:sp>
      <p:sp>
        <p:nvSpPr>
          <p:cNvPr name="TextBox 7" id="7"/>
          <p:cNvSpPr txBox="true"/>
          <p:nvPr/>
        </p:nvSpPr>
        <p:spPr>
          <a:xfrm rot="0">
            <a:off x="9940777" y="6951550"/>
            <a:ext cx="7649420" cy="2417794"/>
          </a:xfrm>
          <a:prstGeom prst="rect">
            <a:avLst/>
          </a:prstGeom>
        </p:spPr>
        <p:txBody>
          <a:bodyPr anchor="t" rtlCol="false" tIns="0" lIns="0" bIns="0" rIns="0">
            <a:spAutoFit/>
          </a:bodyPr>
          <a:lstStyle/>
          <a:p>
            <a:pPr algn="just" marL="0" indent="0" lvl="0">
              <a:lnSpc>
                <a:spcPts val="3760"/>
              </a:lnSpc>
              <a:spcBef>
                <a:spcPct val="0"/>
              </a:spcBef>
            </a:pPr>
            <a:r>
              <a:rPr lang="en-US" sz="2686">
                <a:solidFill>
                  <a:srgbClr val="000000"/>
                </a:solidFill>
                <a:latin typeface="Times New Roman"/>
              </a:rPr>
              <a:t>Mediante el uso de aplicaciones avanzadas de software de simulación, nuevos materiales y tecnologías como la impresión 3D, los fabricantes pueden producir fácilmente pequeños lotes de artículos personalizados para clientes concretos.</a:t>
            </a:r>
          </a:p>
        </p:txBody>
      </p:sp>
      <p:sp>
        <p:nvSpPr>
          <p:cNvPr name="TextBox 8" id="8"/>
          <p:cNvSpPr txBox="true"/>
          <p:nvPr/>
        </p:nvSpPr>
        <p:spPr>
          <a:xfrm rot="0">
            <a:off x="11004377" y="6157094"/>
            <a:ext cx="5130651" cy="565856"/>
          </a:xfrm>
          <a:prstGeom prst="rect">
            <a:avLst/>
          </a:prstGeom>
        </p:spPr>
        <p:txBody>
          <a:bodyPr anchor="t" rtlCol="false" tIns="0" lIns="0" bIns="0" rIns="0">
            <a:spAutoFit/>
          </a:bodyPr>
          <a:lstStyle/>
          <a:p>
            <a:pPr algn="ctr" marL="0" indent="0" lvl="0">
              <a:lnSpc>
                <a:spcPts val="4113"/>
              </a:lnSpc>
              <a:spcBef>
                <a:spcPct val="0"/>
              </a:spcBef>
            </a:pPr>
            <a:r>
              <a:rPr lang="en-US" sz="2938">
                <a:solidFill>
                  <a:srgbClr val="000000"/>
                </a:solidFill>
                <a:latin typeface="Times New Roman Bold"/>
              </a:rPr>
              <a:t>Personalización en masa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2917" y="3893658"/>
            <a:ext cx="8546816" cy="4841263"/>
          </a:xfrm>
          <a:custGeom>
            <a:avLst/>
            <a:gdLst/>
            <a:ahLst/>
            <a:cxnLst/>
            <a:rect r="r" b="b" t="t" l="l"/>
            <a:pathLst>
              <a:path h="4841263" w="8546816">
                <a:moveTo>
                  <a:pt x="0" y="0"/>
                </a:moveTo>
                <a:lnTo>
                  <a:pt x="8546816" y="0"/>
                </a:lnTo>
                <a:lnTo>
                  <a:pt x="8546816" y="4841263"/>
                </a:lnTo>
                <a:lnTo>
                  <a:pt x="0" y="4841263"/>
                </a:lnTo>
                <a:lnTo>
                  <a:pt x="0" y="0"/>
                </a:lnTo>
                <a:close/>
              </a:path>
            </a:pathLst>
          </a:custGeom>
          <a:blipFill>
            <a:blip r:embed="rId2"/>
            <a:stretch>
              <a:fillRect l="-14208" t="0" r="-8420" b="0"/>
            </a:stretch>
          </a:blipFill>
        </p:spPr>
      </p:sp>
      <p:sp>
        <p:nvSpPr>
          <p:cNvPr name="TextBox 3" id="3"/>
          <p:cNvSpPr txBox="true"/>
          <p:nvPr/>
        </p:nvSpPr>
        <p:spPr>
          <a:xfrm rot="0">
            <a:off x="1428750" y="1190625"/>
            <a:ext cx="6915150" cy="2219108"/>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000000"/>
                </a:solidFill>
                <a:latin typeface="Times New Roman Bold"/>
              </a:rPr>
              <a:t>Ventajas de la Industria 4.0</a:t>
            </a:r>
          </a:p>
        </p:txBody>
      </p:sp>
      <p:sp>
        <p:nvSpPr>
          <p:cNvPr name="TextBox 4" id="4"/>
          <p:cNvSpPr txBox="true"/>
          <p:nvPr/>
        </p:nvSpPr>
        <p:spPr>
          <a:xfrm rot="0">
            <a:off x="9823820" y="1232062"/>
            <a:ext cx="7035430" cy="1346038"/>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000000"/>
                </a:solidFill>
                <a:latin typeface="Times New Roman"/>
              </a:rPr>
              <a:t>Actividades más estratégicas, que realmente agreguen valor a los resultados y sean consistentes con los objetivos del negocio.</a:t>
            </a:r>
          </a:p>
        </p:txBody>
      </p:sp>
      <p:sp>
        <p:nvSpPr>
          <p:cNvPr name="TextBox 5" id="5"/>
          <p:cNvSpPr txBox="true"/>
          <p:nvPr/>
        </p:nvSpPr>
        <p:spPr>
          <a:xfrm rot="0">
            <a:off x="9823820" y="615469"/>
            <a:ext cx="7035430" cy="604439"/>
          </a:xfrm>
          <a:prstGeom prst="rect">
            <a:avLst/>
          </a:prstGeom>
        </p:spPr>
        <p:txBody>
          <a:bodyPr anchor="t" rtlCol="false" tIns="0" lIns="0" bIns="0" rIns="0">
            <a:spAutoFit/>
          </a:bodyPr>
          <a:lstStyle/>
          <a:p>
            <a:pPr marL="0" indent="0" lvl="0">
              <a:lnSpc>
                <a:spcPts val="4479"/>
              </a:lnSpc>
              <a:spcBef>
                <a:spcPct val="0"/>
              </a:spcBef>
            </a:pPr>
            <a:r>
              <a:rPr lang="en-US" sz="3199">
                <a:solidFill>
                  <a:srgbClr val="000000"/>
                </a:solidFill>
                <a:latin typeface="Times New Roman Bold"/>
              </a:rPr>
              <a:t>Aumento de la productividad</a:t>
            </a:r>
          </a:p>
        </p:txBody>
      </p:sp>
      <p:sp>
        <p:nvSpPr>
          <p:cNvPr name="TextBox 6" id="6"/>
          <p:cNvSpPr txBox="true"/>
          <p:nvPr/>
        </p:nvSpPr>
        <p:spPr>
          <a:xfrm rot="0">
            <a:off x="9823820" y="7364253"/>
            <a:ext cx="7035430" cy="1784134"/>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000000"/>
                </a:solidFill>
                <a:latin typeface="Times New Roman"/>
              </a:rPr>
              <a:t>En las fábricas inteligentes, sin embargo, es posible monitorear máquinas y equipos en tiempo real, incluso de forma remota. Por lo tanto, los datos están disponibles para el control de gestión.</a:t>
            </a:r>
          </a:p>
        </p:txBody>
      </p:sp>
      <p:sp>
        <p:nvSpPr>
          <p:cNvPr name="TextBox 7" id="7"/>
          <p:cNvSpPr txBox="true"/>
          <p:nvPr/>
        </p:nvSpPr>
        <p:spPr>
          <a:xfrm rot="0">
            <a:off x="9823820" y="6712189"/>
            <a:ext cx="7035430" cy="604439"/>
          </a:xfrm>
          <a:prstGeom prst="rect">
            <a:avLst/>
          </a:prstGeom>
        </p:spPr>
        <p:txBody>
          <a:bodyPr anchor="t" rtlCol="false" tIns="0" lIns="0" bIns="0" rIns="0">
            <a:spAutoFit/>
          </a:bodyPr>
          <a:lstStyle/>
          <a:p>
            <a:pPr marL="0" indent="0" lvl="0">
              <a:lnSpc>
                <a:spcPts val="4479"/>
              </a:lnSpc>
              <a:spcBef>
                <a:spcPct val="0"/>
              </a:spcBef>
            </a:pPr>
            <a:r>
              <a:rPr lang="en-US" sz="3199">
                <a:solidFill>
                  <a:srgbClr val="000000"/>
                </a:solidFill>
                <a:latin typeface="Times New Roman Bold"/>
              </a:rPr>
              <a:t>Transparencia de los procesos</a:t>
            </a:r>
          </a:p>
        </p:txBody>
      </p:sp>
      <p:sp>
        <p:nvSpPr>
          <p:cNvPr name="TextBox 8" id="8"/>
          <p:cNvSpPr txBox="true"/>
          <p:nvPr/>
        </p:nvSpPr>
        <p:spPr>
          <a:xfrm rot="0">
            <a:off x="9823820" y="5191125"/>
            <a:ext cx="7035430" cy="1346038"/>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000000"/>
                </a:solidFill>
                <a:latin typeface="Times New Roman"/>
              </a:rPr>
              <a:t>Las máquinas son más autónomas en la ejecución de procesos o incluso en la programación de rutinas de mantenimiento.</a:t>
            </a:r>
          </a:p>
        </p:txBody>
      </p:sp>
      <p:sp>
        <p:nvSpPr>
          <p:cNvPr name="TextBox 9" id="9"/>
          <p:cNvSpPr txBox="true"/>
          <p:nvPr/>
        </p:nvSpPr>
        <p:spPr>
          <a:xfrm rot="0">
            <a:off x="9823820" y="4539061"/>
            <a:ext cx="7035430" cy="604439"/>
          </a:xfrm>
          <a:prstGeom prst="rect">
            <a:avLst/>
          </a:prstGeom>
        </p:spPr>
        <p:txBody>
          <a:bodyPr anchor="t" rtlCol="false" tIns="0" lIns="0" bIns="0" rIns="0">
            <a:spAutoFit/>
          </a:bodyPr>
          <a:lstStyle/>
          <a:p>
            <a:pPr algn="just" marL="0" indent="0" lvl="0">
              <a:lnSpc>
                <a:spcPts val="4479"/>
              </a:lnSpc>
              <a:spcBef>
                <a:spcPct val="0"/>
              </a:spcBef>
            </a:pPr>
            <a:r>
              <a:rPr lang="en-US" sz="3199">
                <a:solidFill>
                  <a:srgbClr val="000000"/>
                </a:solidFill>
                <a:latin typeface="Times New Roman Bold"/>
              </a:rPr>
              <a:t>Reduz costos y mejora los resultados</a:t>
            </a:r>
          </a:p>
        </p:txBody>
      </p:sp>
      <p:sp>
        <p:nvSpPr>
          <p:cNvPr name="TextBox 10" id="10"/>
          <p:cNvSpPr txBox="true"/>
          <p:nvPr/>
        </p:nvSpPr>
        <p:spPr>
          <a:xfrm rot="0">
            <a:off x="9823820" y="3173014"/>
            <a:ext cx="7035430" cy="1346038"/>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000000"/>
                </a:solidFill>
                <a:latin typeface="Times New Roman"/>
              </a:rPr>
              <a:t>Los recursos del negocio se utilizan de forma más inteligente, además de ganar agilidad y reducir los errores en la ejecución de los procesos.</a:t>
            </a:r>
          </a:p>
        </p:txBody>
      </p:sp>
      <p:sp>
        <p:nvSpPr>
          <p:cNvPr name="TextBox 11" id="11"/>
          <p:cNvSpPr txBox="true"/>
          <p:nvPr/>
        </p:nvSpPr>
        <p:spPr>
          <a:xfrm rot="0">
            <a:off x="9823820" y="2559050"/>
            <a:ext cx="7035430" cy="604439"/>
          </a:xfrm>
          <a:prstGeom prst="rect">
            <a:avLst/>
          </a:prstGeom>
        </p:spPr>
        <p:txBody>
          <a:bodyPr anchor="t" rtlCol="false" tIns="0" lIns="0" bIns="0" rIns="0">
            <a:spAutoFit/>
          </a:bodyPr>
          <a:lstStyle/>
          <a:p>
            <a:pPr marL="0" indent="0" lvl="0">
              <a:lnSpc>
                <a:spcPts val="4479"/>
              </a:lnSpc>
              <a:spcBef>
                <a:spcPct val="0"/>
              </a:spcBef>
            </a:pPr>
            <a:r>
              <a:rPr lang="en-US" sz="3199">
                <a:solidFill>
                  <a:srgbClr val="000000"/>
                </a:solidFill>
                <a:latin typeface="Times New Roman Bold"/>
              </a:rPr>
              <a:t>Eficiencia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3222" y="3739881"/>
            <a:ext cx="8186207" cy="5821138"/>
          </a:xfrm>
          <a:custGeom>
            <a:avLst/>
            <a:gdLst/>
            <a:ahLst/>
            <a:cxnLst/>
            <a:rect r="r" b="b" t="t" l="l"/>
            <a:pathLst>
              <a:path h="5821138" w="8186207">
                <a:moveTo>
                  <a:pt x="0" y="0"/>
                </a:moveTo>
                <a:lnTo>
                  <a:pt x="8186206" y="0"/>
                </a:lnTo>
                <a:lnTo>
                  <a:pt x="8186206" y="5821139"/>
                </a:lnTo>
                <a:lnTo>
                  <a:pt x="0" y="5821139"/>
                </a:lnTo>
                <a:lnTo>
                  <a:pt x="0" y="0"/>
                </a:lnTo>
                <a:close/>
              </a:path>
            </a:pathLst>
          </a:custGeom>
          <a:blipFill>
            <a:blip r:embed="rId2"/>
            <a:stretch>
              <a:fillRect l="-19344" t="0" r="-17540" b="0"/>
            </a:stretch>
          </a:blipFill>
        </p:spPr>
      </p:sp>
      <p:sp>
        <p:nvSpPr>
          <p:cNvPr name="TextBox 3" id="3"/>
          <p:cNvSpPr txBox="true"/>
          <p:nvPr/>
        </p:nvSpPr>
        <p:spPr>
          <a:xfrm rot="0">
            <a:off x="1428750" y="1190625"/>
            <a:ext cx="6915150" cy="2219108"/>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000000"/>
                </a:solidFill>
                <a:latin typeface="Times New Roman Bold"/>
              </a:rPr>
              <a:t>Desventajas de la Industria 4.0</a:t>
            </a:r>
          </a:p>
        </p:txBody>
      </p:sp>
      <p:sp>
        <p:nvSpPr>
          <p:cNvPr name="TextBox 4" id="4"/>
          <p:cNvSpPr txBox="true"/>
          <p:nvPr/>
        </p:nvSpPr>
        <p:spPr>
          <a:xfrm rot="0">
            <a:off x="9823820" y="933450"/>
            <a:ext cx="7035430" cy="1346038"/>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000000"/>
                </a:solidFill>
                <a:latin typeface="Times New Roman"/>
              </a:rPr>
              <a:t>Encontrar empleados que adopten Internet de las cosas (IoT) y otras tecnologías puede ser un desafío, ya que aún son soluciones nuevas en el mercado.</a:t>
            </a:r>
          </a:p>
        </p:txBody>
      </p:sp>
      <p:sp>
        <p:nvSpPr>
          <p:cNvPr name="TextBox 5" id="5"/>
          <p:cNvSpPr txBox="true"/>
          <p:nvPr/>
        </p:nvSpPr>
        <p:spPr>
          <a:xfrm rot="0">
            <a:off x="9823820" y="389498"/>
            <a:ext cx="7035430" cy="604439"/>
          </a:xfrm>
          <a:prstGeom prst="rect">
            <a:avLst/>
          </a:prstGeom>
        </p:spPr>
        <p:txBody>
          <a:bodyPr anchor="t" rtlCol="false" tIns="0" lIns="0" bIns="0" rIns="0">
            <a:spAutoFit/>
          </a:bodyPr>
          <a:lstStyle/>
          <a:p>
            <a:pPr marL="0" indent="0" lvl="0">
              <a:lnSpc>
                <a:spcPts val="4479"/>
              </a:lnSpc>
              <a:spcBef>
                <a:spcPct val="0"/>
              </a:spcBef>
            </a:pPr>
            <a:r>
              <a:rPr lang="en-US" sz="3199">
                <a:solidFill>
                  <a:srgbClr val="000000"/>
                </a:solidFill>
                <a:latin typeface="Times New Roman Bold"/>
              </a:rPr>
              <a:t>Mano de obra capacitada</a:t>
            </a:r>
          </a:p>
        </p:txBody>
      </p:sp>
      <p:sp>
        <p:nvSpPr>
          <p:cNvPr name="TextBox 6" id="6"/>
          <p:cNvSpPr txBox="true"/>
          <p:nvPr/>
        </p:nvSpPr>
        <p:spPr>
          <a:xfrm rot="0">
            <a:off x="9823820" y="6852658"/>
            <a:ext cx="7035430" cy="1346038"/>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000000"/>
                </a:solidFill>
                <a:latin typeface="Times New Roman"/>
              </a:rPr>
              <a:t>Las personas malintencionadas también pueden adoptar la tecnología con la intención de dañar a las organizaciones y otras personas.</a:t>
            </a:r>
          </a:p>
        </p:txBody>
      </p:sp>
      <p:sp>
        <p:nvSpPr>
          <p:cNvPr name="TextBox 7" id="7"/>
          <p:cNvSpPr txBox="true"/>
          <p:nvPr/>
        </p:nvSpPr>
        <p:spPr>
          <a:xfrm rot="0">
            <a:off x="9823820" y="6286318"/>
            <a:ext cx="7035430" cy="604439"/>
          </a:xfrm>
          <a:prstGeom prst="rect">
            <a:avLst/>
          </a:prstGeom>
        </p:spPr>
        <p:txBody>
          <a:bodyPr anchor="t" rtlCol="false" tIns="0" lIns="0" bIns="0" rIns="0">
            <a:spAutoFit/>
          </a:bodyPr>
          <a:lstStyle/>
          <a:p>
            <a:pPr marL="0" indent="0" lvl="0">
              <a:lnSpc>
                <a:spcPts val="4479"/>
              </a:lnSpc>
              <a:spcBef>
                <a:spcPct val="0"/>
              </a:spcBef>
            </a:pPr>
            <a:r>
              <a:rPr lang="en-US" sz="3199">
                <a:solidFill>
                  <a:srgbClr val="000000"/>
                </a:solidFill>
                <a:latin typeface="Times New Roman Bold"/>
              </a:rPr>
              <a:t>Ciberataques</a:t>
            </a:r>
          </a:p>
        </p:txBody>
      </p:sp>
      <p:sp>
        <p:nvSpPr>
          <p:cNvPr name="TextBox 8" id="8"/>
          <p:cNvSpPr txBox="true"/>
          <p:nvPr/>
        </p:nvSpPr>
        <p:spPr>
          <a:xfrm rot="0">
            <a:off x="9823820" y="4568859"/>
            <a:ext cx="7035430" cy="1784134"/>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000000"/>
                </a:solidFill>
                <a:latin typeface="Times New Roman"/>
              </a:rPr>
              <a:t>Con cada nuevo punto de acceso, surge una nueva vulnerabilidad y aquí es donde las organizaciones deben asegurarse de que los protocolos de seguridad sean adecuados.</a:t>
            </a:r>
          </a:p>
        </p:txBody>
      </p:sp>
      <p:sp>
        <p:nvSpPr>
          <p:cNvPr name="TextBox 9" id="9"/>
          <p:cNvSpPr txBox="true"/>
          <p:nvPr/>
        </p:nvSpPr>
        <p:spPr>
          <a:xfrm rot="0">
            <a:off x="9823820" y="4002520"/>
            <a:ext cx="7035430" cy="604439"/>
          </a:xfrm>
          <a:prstGeom prst="rect">
            <a:avLst/>
          </a:prstGeom>
        </p:spPr>
        <p:txBody>
          <a:bodyPr anchor="t" rtlCol="false" tIns="0" lIns="0" bIns="0" rIns="0">
            <a:spAutoFit/>
          </a:bodyPr>
          <a:lstStyle/>
          <a:p>
            <a:pPr algn="just" marL="0" indent="0" lvl="0">
              <a:lnSpc>
                <a:spcPts val="4479"/>
              </a:lnSpc>
              <a:spcBef>
                <a:spcPct val="0"/>
              </a:spcBef>
            </a:pPr>
            <a:r>
              <a:rPr lang="en-US" sz="3199">
                <a:solidFill>
                  <a:srgbClr val="000000"/>
                </a:solidFill>
                <a:latin typeface="Times New Roman Bold"/>
              </a:rPr>
              <a:t>Problemas de seguridad</a:t>
            </a:r>
          </a:p>
        </p:txBody>
      </p:sp>
      <p:sp>
        <p:nvSpPr>
          <p:cNvPr name="TextBox 10" id="10"/>
          <p:cNvSpPr txBox="true"/>
          <p:nvPr/>
        </p:nvSpPr>
        <p:spPr>
          <a:xfrm rot="0">
            <a:off x="9823820" y="2723157"/>
            <a:ext cx="7035430" cy="1346038"/>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000000"/>
                </a:solidFill>
                <a:latin typeface="Times New Roman"/>
              </a:rPr>
              <a:t>Cantidad de profesionales con conocimientos obsoletos, que no se han actualizado a los cambios que trae consigo la Industria 4.0.</a:t>
            </a:r>
          </a:p>
        </p:txBody>
      </p:sp>
      <p:sp>
        <p:nvSpPr>
          <p:cNvPr name="TextBox 11" id="11"/>
          <p:cNvSpPr txBox="true"/>
          <p:nvPr/>
        </p:nvSpPr>
        <p:spPr>
          <a:xfrm rot="0">
            <a:off x="9823820" y="2213968"/>
            <a:ext cx="7035430" cy="604439"/>
          </a:xfrm>
          <a:prstGeom prst="rect">
            <a:avLst/>
          </a:prstGeom>
        </p:spPr>
        <p:txBody>
          <a:bodyPr anchor="t" rtlCol="false" tIns="0" lIns="0" bIns="0" rIns="0">
            <a:spAutoFit/>
          </a:bodyPr>
          <a:lstStyle/>
          <a:p>
            <a:pPr marL="0" indent="0" lvl="0">
              <a:lnSpc>
                <a:spcPts val="4479"/>
              </a:lnSpc>
              <a:spcBef>
                <a:spcPct val="0"/>
              </a:spcBef>
            </a:pPr>
            <a:r>
              <a:rPr lang="en-US" sz="3199">
                <a:solidFill>
                  <a:srgbClr val="000000"/>
                </a:solidFill>
                <a:latin typeface="Times New Roman Bold"/>
              </a:rPr>
              <a:t>Desempleo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09404" y="1428750"/>
            <a:ext cx="7064072" cy="7181881"/>
          </a:xfrm>
          <a:custGeom>
            <a:avLst/>
            <a:gdLst/>
            <a:ahLst/>
            <a:cxnLst/>
            <a:rect r="r" b="b" t="t" l="l"/>
            <a:pathLst>
              <a:path h="7181881" w="7064072">
                <a:moveTo>
                  <a:pt x="0" y="0"/>
                </a:moveTo>
                <a:lnTo>
                  <a:pt x="7064072" y="0"/>
                </a:lnTo>
                <a:lnTo>
                  <a:pt x="7064072" y="7181881"/>
                </a:lnTo>
                <a:lnTo>
                  <a:pt x="0" y="7181881"/>
                </a:lnTo>
                <a:lnTo>
                  <a:pt x="0" y="0"/>
                </a:lnTo>
                <a:close/>
              </a:path>
            </a:pathLst>
          </a:custGeom>
          <a:blipFill>
            <a:blip r:embed="rId2"/>
            <a:stretch>
              <a:fillRect l="-51802" t="0" r="-22711" b="-4278"/>
            </a:stretch>
          </a:blipFill>
        </p:spPr>
      </p:sp>
      <p:sp>
        <p:nvSpPr>
          <p:cNvPr name="TextBox 3" id="3"/>
          <p:cNvSpPr txBox="true"/>
          <p:nvPr/>
        </p:nvSpPr>
        <p:spPr>
          <a:xfrm rot="0">
            <a:off x="388786" y="386653"/>
            <a:ext cx="15560971" cy="1049190"/>
          </a:xfrm>
          <a:prstGeom prst="rect">
            <a:avLst/>
          </a:prstGeom>
        </p:spPr>
        <p:txBody>
          <a:bodyPr anchor="t" rtlCol="false" tIns="0" lIns="0" bIns="0" rIns="0">
            <a:spAutoFit/>
          </a:bodyPr>
          <a:lstStyle/>
          <a:p>
            <a:pPr>
              <a:lnSpc>
                <a:spcPts val="7795"/>
              </a:lnSpc>
            </a:pPr>
            <a:r>
              <a:rPr lang="en-US" sz="5568">
                <a:solidFill>
                  <a:srgbClr val="000000"/>
                </a:solidFill>
                <a:latin typeface="Times New Roman Bold"/>
              </a:rPr>
              <a:t>Ingeniería de Control y Automatización</a:t>
            </a:r>
          </a:p>
        </p:txBody>
      </p:sp>
      <p:sp>
        <p:nvSpPr>
          <p:cNvPr name="TextBox 4" id="4"/>
          <p:cNvSpPr txBox="true"/>
          <p:nvPr/>
        </p:nvSpPr>
        <p:spPr>
          <a:xfrm rot="0">
            <a:off x="341161" y="1797641"/>
            <a:ext cx="9768034" cy="9334362"/>
          </a:xfrm>
          <a:prstGeom prst="rect">
            <a:avLst/>
          </a:prstGeom>
        </p:spPr>
        <p:txBody>
          <a:bodyPr anchor="t" rtlCol="false" tIns="0" lIns="0" bIns="0" rIns="0">
            <a:spAutoFit/>
          </a:bodyPr>
          <a:lstStyle/>
          <a:p>
            <a:pPr algn="just">
              <a:lnSpc>
                <a:spcPts val="4060"/>
              </a:lnSpc>
            </a:pPr>
            <a:r>
              <a:rPr lang="en-US" sz="2900">
                <a:solidFill>
                  <a:srgbClr val="000000"/>
                </a:solidFill>
                <a:latin typeface="Times New Roman"/>
              </a:rPr>
              <a:t>Ahora se requieren muchos más conocimientos y habilidades para mantener este complejo universo funcionando correctamente.</a:t>
            </a:r>
          </a:p>
          <a:p>
            <a:pPr algn="just">
              <a:lnSpc>
                <a:spcPts val="4060"/>
              </a:lnSpc>
            </a:pPr>
          </a:p>
          <a:p>
            <a:pPr algn="just">
              <a:lnSpc>
                <a:spcPts val="4060"/>
              </a:lnSpc>
            </a:pPr>
            <a:r>
              <a:rPr lang="en-US" sz="2900">
                <a:solidFill>
                  <a:srgbClr val="000000"/>
                </a:solidFill>
                <a:latin typeface="Times New Roman"/>
              </a:rPr>
              <a:t>El ingeniero de control y automatización es el profesional responsable de planificar, desarrollar y operar estas máquinas, así como los sistemas que las automatizan.</a:t>
            </a:r>
          </a:p>
          <a:p>
            <a:pPr algn="just">
              <a:lnSpc>
                <a:spcPts val="4060"/>
              </a:lnSpc>
            </a:pPr>
          </a:p>
          <a:p>
            <a:pPr algn="just">
              <a:lnSpc>
                <a:spcPts val="4060"/>
              </a:lnSpc>
            </a:pPr>
            <a:r>
              <a:rPr lang="en-US" sz="2900">
                <a:solidFill>
                  <a:srgbClr val="000000"/>
                </a:solidFill>
                <a:latin typeface="Times New Roman"/>
              </a:rPr>
              <a:t>Puede adaptar el software a las exigencias y rutinas del segmento en el que actuará. Así, él es quien pensará en soluciones para aumentar la productividad y reducir costos. El rol del profesional es diseñar máquinas, equipos, componentes robóticos, sistemas de integración y sistemas de automatización industrial, desarrollar software, instalar y programar máquinas, además de realizar el mantenimiento de estos equipos.</a:t>
            </a:r>
          </a:p>
          <a:p>
            <a:pPr>
              <a:lnSpc>
                <a:spcPts val="4200"/>
              </a:lnSpc>
            </a:pPr>
          </a:p>
          <a:p>
            <a:pPr>
              <a:lnSpc>
                <a:spcPts val="420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235220"/>
            <a:ext cx="5547140" cy="3081744"/>
          </a:xfrm>
          <a:custGeom>
            <a:avLst/>
            <a:gdLst/>
            <a:ahLst/>
            <a:cxnLst/>
            <a:rect r="r" b="b" t="t" l="l"/>
            <a:pathLst>
              <a:path h="3081744" w="5547140">
                <a:moveTo>
                  <a:pt x="0" y="0"/>
                </a:moveTo>
                <a:lnTo>
                  <a:pt x="5547140" y="0"/>
                </a:lnTo>
                <a:lnTo>
                  <a:pt x="5547140" y="3081745"/>
                </a:lnTo>
                <a:lnTo>
                  <a:pt x="0" y="3081745"/>
                </a:lnTo>
                <a:lnTo>
                  <a:pt x="0" y="0"/>
                </a:lnTo>
                <a:close/>
              </a:path>
            </a:pathLst>
          </a:custGeom>
          <a:blipFill>
            <a:blip r:embed="rId2"/>
            <a:stretch>
              <a:fillRect l="0" t="0" r="0" b="0"/>
            </a:stretch>
          </a:blipFill>
        </p:spPr>
      </p:sp>
      <p:sp>
        <p:nvSpPr>
          <p:cNvPr name="Freeform 3" id="3"/>
          <p:cNvSpPr/>
          <p:nvPr/>
        </p:nvSpPr>
        <p:spPr>
          <a:xfrm flipH="false" flipV="false" rot="0">
            <a:off x="7028759" y="2235220"/>
            <a:ext cx="4750983" cy="3081744"/>
          </a:xfrm>
          <a:custGeom>
            <a:avLst/>
            <a:gdLst/>
            <a:ahLst/>
            <a:cxnLst/>
            <a:rect r="r" b="b" t="t" l="l"/>
            <a:pathLst>
              <a:path h="3081744" w="4750983">
                <a:moveTo>
                  <a:pt x="0" y="0"/>
                </a:moveTo>
                <a:lnTo>
                  <a:pt x="4750983" y="0"/>
                </a:lnTo>
                <a:lnTo>
                  <a:pt x="4750983" y="3081745"/>
                </a:lnTo>
                <a:lnTo>
                  <a:pt x="0" y="3081745"/>
                </a:lnTo>
                <a:lnTo>
                  <a:pt x="0" y="0"/>
                </a:lnTo>
                <a:close/>
              </a:path>
            </a:pathLst>
          </a:custGeom>
          <a:blipFill>
            <a:blip r:embed="rId3"/>
            <a:stretch>
              <a:fillRect l="-8305" t="0" r="-6839" b="0"/>
            </a:stretch>
          </a:blipFill>
        </p:spPr>
      </p:sp>
      <p:sp>
        <p:nvSpPr>
          <p:cNvPr name="Freeform 4" id="4"/>
          <p:cNvSpPr/>
          <p:nvPr/>
        </p:nvSpPr>
        <p:spPr>
          <a:xfrm flipH="false" flipV="false" rot="0">
            <a:off x="12527565" y="2235220"/>
            <a:ext cx="4731735" cy="3081744"/>
          </a:xfrm>
          <a:custGeom>
            <a:avLst/>
            <a:gdLst/>
            <a:ahLst/>
            <a:cxnLst/>
            <a:rect r="r" b="b" t="t" l="l"/>
            <a:pathLst>
              <a:path h="3081744" w="4731735">
                <a:moveTo>
                  <a:pt x="0" y="0"/>
                </a:moveTo>
                <a:lnTo>
                  <a:pt x="4731735" y="0"/>
                </a:lnTo>
                <a:lnTo>
                  <a:pt x="4731735" y="3081745"/>
                </a:lnTo>
                <a:lnTo>
                  <a:pt x="0" y="3081745"/>
                </a:lnTo>
                <a:lnTo>
                  <a:pt x="0" y="0"/>
                </a:lnTo>
                <a:close/>
              </a:path>
            </a:pathLst>
          </a:custGeom>
          <a:blipFill>
            <a:blip r:embed="rId4"/>
            <a:stretch>
              <a:fillRect l="0" t="0" r="-5994" b="-6054"/>
            </a:stretch>
          </a:blipFill>
        </p:spPr>
      </p:sp>
      <p:sp>
        <p:nvSpPr>
          <p:cNvPr name="TextBox 5" id="5"/>
          <p:cNvSpPr txBox="true"/>
          <p:nvPr/>
        </p:nvSpPr>
        <p:spPr>
          <a:xfrm rot="0">
            <a:off x="1428750" y="809625"/>
            <a:ext cx="15430500" cy="1050816"/>
          </a:xfrm>
          <a:prstGeom prst="rect">
            <a:avLst/>
          </a:prstGeom>
        </p:spPr>
        <p:txBody>
          <a:bodyPr anchor="t" rtlCol="false" tIns="0" lIns="0" bIns="0" rIns="0">
            <a:spAutoFit/>
          </a:bodyPr>
          <a:lstStyle/>
          <a:p>
            <a:pPr algn="ctr" marL="0" indent="0" lvl="0">
              <a:lnSpc>
                <a:spcPts val="7700"/>
              </a:lnSpc>
              <a:spcBef>
                <a:spcPct val="0"/>
              </a:spcBef>
            </a:pPr>
            <a:r>
              <a:rPr lang="en-US" sz="5500">
                <a:solidFill>
                  <a:srgbClr val="000000"/>
                </a:solidFill>
                <a:latin typeface="Times New Roman"/>
              </a:rPr>
              <a:t> </a:t>
            </a:r>
            <a:r>
              <a:rPr lang="en-US" sz="5500">
                <a:solidFill>
                  <a:srgbClr val="000000"/>
                </a:solidFill>
                <a:latin typeface="Times New Roman Bold"/>
              </a:rPr>
              <a:t>Niveles de la Automatización Industrial</a:t>
            </a:r>
          </a:p>
        </p:txBody>
      </p:sp>
      <p:sp>
        <p:nvSpPr>
          <p:cNvPr name="TextBox 6" id="6"/>
          <p:cNvSpPr txBox="true"/>
          <p:nvPr/>
        </p:nvSpPr>
        <p:spPr>
          <a:xfrm rot="0">
            <a:off x="1429305" y="6312387"/>
            <a:ext cx="4539880" cy="2660326"/>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000000"/>
                </a:solidFill>
                <a:latin typeface="Times New Roman"/>
              </a:rPr>
              <a:t>Los equipos terminales de datos como sensores, actuadores, temporizadores, contadores están conectados a un PLC y toda la maquinaria y equipo disponible para la producción</a:t>
            </a:r>
          </a:p>
        </p:txBody>
      </p:sp>
      <p:sp>
        <p:nvSpPr>
          <p:cNvPr name="TextBox 7" id="7"/>
          <p:cNvSpPr txBox="true"/>
          <p:nvPr/>
        </p:nvSpPr>
        <p:spPr>
          <a:xfrm rot="0">
            <a:off x="1428750" y="5650388"/>
            <a:ext cx="4539880" cy="561975"/>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000000"/>
                </a:solidFill>
                <a:latin typeface="Times New Roman Bold"/>
              </a:rPr>
              <a:t>Nivel operativo o de campo</a:t>
            </a:r>
          </a:p>
        </p:txBody>
      </p:sp>
      <p:sp>
        <p:nvSpPr>
          <p:cNvPr name="TextBox 8" id="8"/>
          <p:cNvSpPr txBox="true"/>
          <p:nvPr/>
        </p:nvSpPr>
        <p:spPr>
          <a:xfrm rot="0">
            <a:off x="6874060" y="6117114"/>
            <a:ext cx="4539880" cy="3974613"/>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000000"/>
                </a:solidFill>
                <a:latin typeface="Times New Roman"/>
              </a:rPr>
              <a:t>Este nivel tiene el objetivo de controlar procesos secuenciales por medio de computadoras especializadas como los PLC, que reciben señales de entrada y salida, funcionando en una CPU y memoria que procesa la información cargada en el software.</a:t>
            </a:r>
          </a:p>
        </p:txBody>
      </p:sp>
      <p:sp>
        <p:nvSpPr>
          <p:cNvPr name="TextBox 9" id="9"/>
          <p:cNvSpPr txBox="true"/>
          <p:nvPr/>
        </p:nvSpPr>
        <p:spPr>
          <a:xfrm rot="0">
            <a:off x="6874060" y="5650388"/>
            <a:ext cx="4539880" cy="561975"/>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000000"/>
                </a:solidFill>
                <a:latin typeface="Times New Roman Bold"/>
              </a:rPr>
              <a:t>Nivel de control</a:t>
            </a:r>
          </a:p>
        </p:txBody>
      </p:sp>
      <p:sp>
        <p:nvSpPr>
          <p:cNvPr name="TextBox 10" id="10"/>
          <p:cNvSpPr txBox="true"/>
          <p:nvPr/>
        </p:nvSpPr>
        <p:spPr>
          <a:xfrm rot="0">
            <a:off x="12319370" y="6312387"/>
            <a:ext cx="4539880" cy="2660326"/>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000000"/>
                </a:solidFill>
                <a:latin typeface="Times New Roman"/>
              </a:rPr>
              <a:t>También llamado nivel de supervisión o SCADA, su función es la representación gráfica de los niveles anteriores por medio de paneles o pantallas conocidas como HMI.</a:t>
            </a:r>
          </a:p>
        </p:txBody>
      </p:sp>
      <p:sp>
        <p:nvSpPr>
          <p:cNvPr name="TextBox 11" id="11"/>
          <p:cNvSpPr txBox="true"/>
          <p:nvPr/>
        </p:nvSpPr>
        <p:spPr>
          <a:xfrm rot="0">
            <a:off x="12318815" y="5650388"/>
            <a:ext cx="4539880" cy="561975"/>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000000"/>
                </a:solidFill>
                <a:latin typeface="Times New Roman Bold"/>
              </a:rPr>
              <a:t>Nivel de supervisión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28750" y="2391488"/>
            <a:ext cx="7324592" cy="4053254"/>
          </a:xfrm>
          <a:custGeom>
            <a:avLst/>
            <a:gdLst/>
            <a:ahLst/>
            <a:cxnLst/>
            <a:rect r="r" b="b" t="t" l="l"/>
            <a:pathLst>
              <a:path h="4053254" w="7324592">
                <a:moveTo>
                  <a:pt x="0" y="0"/>
                </a:moveTo>
                <a:lnTo>
                  <a:pt x="7324592" y="0"/>
                </a:lnTo>
                <a:lnTo>
                  <a:pt x="7324592" y="4053254"/>
                </a:lnTo>
                <a:lnTo>
                  <a:pt x="0" y="4053254"/>
                </a:lnTo>
                <a:lnTo>
                  <a:pt x="0" y="0"/>
                </a:lnTo>
                <a:close/>
              </a:path>
            </a:pathLst>
          </a:custGeom>
          <a:blipFill>
            <a:blip r:embed="rId2"/>
            <a:stretch>
              <a:fillRect l="-4878" t="0" r="-14236" b="0"/>
            </a:stretch>
          </a:blipFill>
        </p:spPr>
      </p:sp>
      <p:sp>
        <p:nvSpPr>
          <p:cNvPr name="Freeform 3" id="3"/>
          <p:cNvSpPr/>
          <p:nvPr/>
        </p:nvSpPr>
        <p:spPr>
          <a:xfrm flipH="false" flipV="false" rot="0">
            <a:off x="10344767" y="2121297"/>
            <a:ext cx="6028091" cy="4666580"/>
          </a:xfrm>
          <a:custGeom>
            <a:avLst/>
            <a:gdLst/>
            <a:ahLst/>
            <a:cxnLst/>
            <a:rect r="r" b="b" t="t" l="l"/>
            <a:pathLst>
              <a:path h="4666580" w="6028091">
                <a:moveTo>
                  <a:pt x="0" y="0"/>
                </a:moveTo>
                <a:lnTo>
                  <a:pt x="6028091" y="0"/>
                </a:lnTo>
                <a:lnTo>
                  <a:pt x="6028091" y="4666580"/>
                </a:lnTo>
                <a:lnTo>
                  <a:pt x="0" y="4666580"/>
                </a:lnTo>
                <a:lnTo>
                  <a:pt x="0" y="0"/>
                </a:lnTo>
                <a:close/>
              </a:path>
            </a:pathLst>
          </a:custGeom>
          <a:blipFill>
            <a:blip r:embed="rId3"/>
            <a:stretch>
              <a:fillRect l="-739" t="-2409" r="0" b="-780"/>
            </a:stretch>
          </a:blipFill>
        </p:spPr>
      </p:sp>
      <p:sp>
        <p:nvSpPr>
          <p:cNvPr name="TextBox 4" id="4"/>
          <p:cNvSpPr txBox="true"/>
          <p:nvPr/>
        </p:nvSpPr>
        <p:spPr>
          <a:xfrm rot="0">
            <a:off x="1428750" y="7468542"/>
            <a:ext cx="7000875" cy="2139405"/>
          </a:xfrm>
          <a:prstGeom prst="rect">
            <a:avLst/>
          </a:prstGeom>
        </p:spPr>
        <p:txBody>
          <a:bodyPr anchor="t" rtlCol="false" tIns="0" lIns="0" bIns="0" rIns="0">
            <a:spAutoFit/>
          </a:bodyPr>
          <a:lstStyle/>
          <a:p>
            <a:pPr algn="just" marL="0" indent="0" lvl="0">
              <a:lnSpc>
                <a:spcPts val="3332"/>
              </a:lnSpc>
              <a:spcBef>
                <a:spcPct val="0"/>
              </a:spcBef>
            </a:pPr>
            <a:r>
              <a:rPr lang="en-US" sz="2380">
                <a:solidFill>
                  <a:srgbClr val="000000"/>
                </a:solidFill>
                <a:latin typeface="Times New Roman"/>
              </a:rPr>
              <a:t>En este nivel se encuentran los sistemas integradores, así como un PLC controla el proceso de un equipo en particular, un sistema MES (manufactura y ejecución del sistema) se encarga de controlar y supervisar la producción total de toda una planta.</a:t>
            </a:r>
          </a:p>
        </p:txBody>
      </p:sp>
      <p:sp>
        <p:nvSpPr>
          <p:cNvPr name="TextBox 5" id="5"/>
          <p:cNvSpPr txBox="true"/>
          <p:nvPr/>
        </p:nvSpPr>
        <p:spPr>
          <a:xfrm rot="0">
            <a:off x="9858375" y="7478067"/>
            <a:ext cx="7000875" cy="2222230"/>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000000"/>
                </a:solidFill>
                <a:latin typeface="Times New Roman"/>
              </a:rPr>
              <a:t>En la cúspide de la pirámide se encuentran los sistemas integrales. Sistemas ERP (Enterprise Resource Planning) sistema o software empresarial que controla los recursos de la organización para una mejor planificación.</a:t>
            </a:r>
          </a:p>
        </p:txBody>
      </p:sp>
      <p:sp>
        <p:nvSpPr>
          <p:cNvPr name="TextBox 6" id="6"/>
          <p:cNvSpPr txBox="true"/>
          <p:nvPr/>
        </p:nvSpPr>
        <p:spPr>
          <a:xfrm rot="0">
            <a:off x="1428750" y="6934433"/>
            <a:ext cx="7000875" cy="561975"/>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000000"/>
                </a:solidFill>
                <a:latin typeface="Times New Roman Bold"/>
              </a:rPr>
              <a:t>Nivel de integración</a:t>
            </a:r>
          </a:p>
        </p:txBody>
      </p:sp>
      <p:sp>
        <p:nvSpPr>
          <p:cNvPr name="TextBox 7" id="7"/>
          <p:cNvSpPr txBox="true"/>
          <p:nvPr/>
        </p:nvSpPr>
        <p:spPr>
          <a:xfrm rot="0">
            <a:off x="9858375" y="6934433"/>
            <a:ext cx="7000875" cy="561975"/>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000000"/>
                </a:solidFill>
                <a:latin typeface="Times New Roman Bold"/>
              </a:rPr>
              <a:t>Nivel gerencial</a:t>
            </a:r>
          </a:p>
        </p:txBody>
      </p:sp>
      <p:sp>
        <p:nvSpPr>
          <p:cNvPr name="TextBox 8" id="8"/>
          <p:cNvSpPr txBox="true"/>
          <p:nvPr/>
        </p:nvSpPr>
        <p:spPr>
          <a:xfrm rot="0">
            <a:off x="1428750" y="809625"/>
            <a:ext cx="15430500" cy="1050816"/>
          </a:xfrm>
          <a:prstGeom prst="rect">
            <a:avLst/>
          </a:prstGeom>
        </p:spPr>
        <p:txBody>
          <a:bodyPr anchor="t" rtlCol="false" tIns="0" lIns="0" bIns="0" rIns="0">
            <a:spAutoFit/>
          </a:bodyPr>
          <a:lstStyle/>
          <a:p>
            <a:pPr algn="ctr" marL="0" indent="0" lvl="0">
              <a:lnSpc>
                <a:spcPts val="7700"/>
              </a:lnSpc>
              <a:spcBef>
                <a:spcPct val="0"/>
              </a:spcBef>
            </a:pPr>
            <a:r>
              <a:rPr lang="en-US" sz="5500">
                <a:solidFill>
                  <a:srgbClr val="000000"/>
                </a:solidFill>
                <a:latin typeface="Times New Roman"/>
              </a:rPr>
              <a:t> </a:t>
            </a:r>
            <a:r>
              <a:rPr lang="en-US" sz="5500">
                <a:solidFill>
                  <a:srgbClr val="000000"/>
                </a:solidFill>
                <a:latin typeface="Times New Roman Bold"/>
              </a:rPr>
              <a:t>Niveles de la Automatización Industrial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28750" y="790575"/>
            <a:ext cx="15430500" cy="1152416"/>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000000"/>
                </a:solidFill>
                <a:latin typeface="Times New Roman Bold"/>
              </a:rPr>
              <a:t>Conclusión</a:t>
            </a:r>
          </a:p>
        </p:txBody>
      </p:sp>
      <p:sp>
        <p:nvSpPr>
          <p:cNvPr name="TextBox 3" id="3"/>
          <p:cNvSpPr txBox="true"/>
          <p:nvPr/>
        </p:nvSpPr>
        <p:spPr>
          <a:xfrm rot="0">
            <a:off x="915242" y="2462912"/>
            <a:ext cx="16457516" cy="6795388"/>
          </a:xfrm>
          <a:prstGeom prst="rect">
            <a:avLst/>
          </a:prstGeom>
        </p:spPr>
        <p:txBody>
          <a:bodyPr anchor="t" rtlCol="false" tIns="0" lIns="0" bIns="0" rIns="0">
            <a:spAutoFit/>
          </a:bodyPr>
          <a:lstStyle/>
          <a:p>
            <a:pPr algn="just">
              <a:lnSpc>
                <a:spcPts val="4092"/>
              </a:lnSpc>
            </a:pPr>
            <a:r>
              <a:rPr lang="en-US" sz="2922">
                <a:solidFill>
                  <a:srgbClr val="000000"/>
                </a:solidFill>
                <a:latin typeface="Times New Roman"/>
              </a:rPr>
              <a:t>La Industria 4.0 se caracteriza por la creciente automatización y el uso de máquinas y fábricas inteligentes y se trata de personalizar en masa. </a:t>
            </a:r>
          </a:p>
          <a:p>
            <a:pPr algn="just">
              <a:lnSpc>
                <a:spcPts val="4092"/>
              </a:lnSpc>
            </a:pPr>
          </a:p>
          <a:p>
            <a:pPr algn="just">
              <a:lnSpc>
                <a:spcPts val="4092"/>
              </a:lnSpc>
            </a:pPr>
            <a:r>
              <a:rPr lang="en-US" sz="2922">
                <a:solidFill>
                  <a:srgbClr val="000000"/>
                </a:solidFill>
                <a:latin typeface="Times New Roman"/>
              </a:rPr>
              <a:t>Los fabricantes están incorporando nuevas tecnologías como el internet de las cosas (IoT), análisis y cloud computing, IA y machine learning.</a:t>
            </a:r>
          </a:p>
          <a:p>
            <a:pPr algn="just">
              <a:lnSpc>
                <a:spcPts val="4092"/>
              </a:lnSpc>
            </a:pPr>
          </a:p>
          <a:p>
            <a:pPr algn="just">
              <a:lnSpc>
                <a:spcPts val="4092"/>
              </a:lnSpc>
            </a:pPr>
            <a:r>
              <a:rPr lang="en-US" sz="2922">
                <a:solidFill>
                  <a:srgbClr val="000000"/>
                </a:solidFill>
                <a:latin typeface="Times New Roman"/>
              </a:rPr>
              <a:t>Con toda esta tecnología implementada dentro de las industrias, hay algunos desafíos, como la dificuldad en encontrarse mano de obra capacitada y problemas de seguridad. Pero la industria 4.0 proporciona varios beneficios, como el aumento de la productividad, una mayor eficiencia operativa, mejores indicadores de desempeño del negocio, las máquinas más autónomas reducen costos, generan ahorros y mejoran los resultados.</a:t>
            </a:r>
          </a:p>
          <a:p>
            <a:pPr algn="just">
              <a:lnSpc>
                <a:spcPts val="4092"/>
              </a:lnSpc>
            </a:pPr>
          </a:p>
          <a:p>
            <a:pPr algn="just" marL="0" indent="0" lvl="0">
              <a:lnSpc>
                <a:spcPts val="4092"/>
              </a:lnSpc>
              <a:spcBef>
                <a:spcPct val="0"/>
              </a:spcBef>
            </a:pPr>
          </a:p>
        </p:txBody>
      </p:sp>
      <p:sp>
        <p:nvSpPr>
          <p:cNvPr name="Freeform 4" id="4"/>
          <p:cNvSpPr/>
          <p:nvPr/>
        </p:nvSpPr>
        <p:spPr>
          <a:xfrm flipH="false" flipV="false" rot="5400000">
            <a:off x="15292911" y="7760756"/>
            <a:ext cx="2995089" cy="2995089"/>
          </a:xfrm>
          <a:custGeom>
            <a:avLst/>
            <a:gdLst/>
            <a:ahLst/>
            <a:cxnLst/>
            <a:rect r="r" b="b" t="t" l="l"/>
            <a:pathLst>
              <a:path h="2995089" w="2995089">
                <a:moveTo>
                  <a:pt x="0" y="0"/>
                </a:moveTo>
                <a:lnTo>
                  <a:pt x="2995089" y="0"/>
                </a:lnTo>
                <a:lnTo>
                  <a:pt x="2995089" y="2995088"/>
                </a:lnTo>
                <a:lnTo>
                  <a:pt x="0" y="2995088"/>
                </a:lnTo>
                <a:lnTo>
                  <a:pt x="0" y="0"/>
                </a:lnTo>
                <a:close/>
              </a:path>
            </a:pathLst>
          </a:custGeom>
          <a:blipFill>
            <a:blip r:embed="rId2"/>
            <a:stretch>
              <a:fillRect l="0" t="0" r="0" b="0"/>
            </a:stretch>
          </a:blipFill>
        </p:spPr>
      </p:sp>
      <p:sp>
        <p:nvSpPr>
          <p:cNvPr name="Freeform 5" id="5"/>
          <p:cNvSpPr/>
          <p:nvPr/>
        </p:nvSpPr>
        <p:spPr>
          <a:xfrm flipH="false" flipV="false" rot="0">
            <a:off x="-147165" y="-333489"/>
            <a:ext cx="3151830" cy="2724377"/>
          </a:xfrm>
          <a:custGeom>
            <a:avLst/>
            <a:gdLst/>
            <a:ahLst/>
            <a:cxnLst/>
            <a:rect r="r" b="b" t="t" l="l"/>
            <a:pathLst>
              <a:path h="2724377" w="3151830">
                <a:moveTo>
                  <a:pt x="0" y="0"/>
                </a:moveTo>
                <a:lnTo>
                  <a:pt x="3151830" y="0"/>
                </a:lnTo>
                <a:lnTo>
                  <a:pt x="3151830" y="2724378"/>
                </a:lnTo>
                <a:lnTo>
                  <a:pt x="0" y="2724378"/>
                </a:lnTo>
                <a:lnTo>
                  <a:pt x="0" y="0"/>
                </a:lnTo>
                <a:close/>
              </a:path>
            </a:pathLst>
          </a:custGeom>
          <a:blipFill>
            <a:blip r:embed="rId2"/>
            <a:stretch>
              <a:fillRect l="0" t="0" r="0" b="-15689"/>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85479" y="733480"/>
            <a:ext cx="15430500" cy="1152416"/>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000000"/>
                </a:solidFill>
                <a:latin typeface="Times New Roman Bold"/>
              </a:rPr>
              <a:t>Conclusión</a:t>
            </a:r>
          </a:p>
        </p:txBody>
      </p:sp>
      <p:sp>
        <p:nvSpPr>
          <p:cNvPr name="TextBox 3" id="3"/>
          <p:cNvSpPr txBox="true"/>
          <p:nvPr/>
        </p:nvSpPr>
        <p:spPr>
          <a:xfrm rot="0">
            <a:off x="1028700" y="2182557"/>
            <a:ext cx="16344058" cy="5236466"/>
          </a:xfrm>
          <a:prstGeom prst="rect">
            <a:avLst/>
          </a:prstGeom>
        </p:spPr>
        <p:txBody>
          <a:bodyPr anchor="t" rtlCol="false" tIns="0" lIns="0" bIns="0" rIns="0">
            <a:spAutoFit/>
          </a:bodyPr>
          <a:lstStyle/>
          <a:p>
            <a:pPr algn="just">
              <a:lnSpc>
                <a:spcPts val="4092"/>
              </a:lnSpc>
            </a:pPr>
          </a:p>
          <a:p>
            <a:pPr algn="just">
              <a:lnSpc>
                <a:spcPts val="4092"/>
              </a:lnSpc>
            </a:pPr>
            <a:r>
              <a:rPr lang="en-US" sz="2922">
                <a:solidFill>
                  <a:srgbClr val="000000"/>
                </a:solidFill>
                <a:latin typeface="Times New Roman"/>
              </a:rPr>
              <a:t>Para hacer posible tanta implementación tecnológica es necesario mucho estudio y trabajo por parte de algunos profesionales, este es el caso de los ingenieros de control y automatización.</a:t>
            </a:r>
          </a:p>
          <a:p>
            <a:pPr algn="just">
              <a:lnSpc>
                <a:spcPts val="4092"/>
              </a:lnSpc>
            </a:pPr>
          </a:p>
          <a:p>
            <a:pPr algn="just">
              <a:lnSpc>
                <a:spcPts val="4092"/>
              </a:lnSpc>
            </a:pPr>
            <a:r>
              <a:rPr lang="en-US" sz="2922">
                <a:solidFill>
                  <a:srgbClr val="000000"/>
                </a:solidFill>
                <a:latin typeface="Times New Roman"/>
              </a:rPr>
              <a:t>Además, durante el desarrollo se pudo observar que la automatización de una industria no se da de cualquier manera, sino en 5 niveles: operativo, control, supervisión, integración y gerencial.</a:t>
            </a:r>
          </a:p>
          <a:p>
            <a:pPr algn="just">
              <a:lnSpc>
                <a:spcPts val="4092"/>
              </a:lnSpc>
            </a:pPr>
          </a:p>
          <a:p>
            <a:pPr algn="just" marL="0" indent="0" lvl="0">
              <a:lnSpc>
                <a:spcPts val="4092"/>
              </a:lnSpc>
              <a:spcBef>
                <a:spcPct val="0"/>
              </a:spcBef>
            </a:pPr>
            <a:r>
              <a:rPr lang="en-US" sz="2922">
                <a:solidFill>
                  <a:srgbClr val="000000"/>
                </a:solidFill>
                <a:latin typeface="Times New Roman"/>
              </a:rPr>
              <a:t>En general, se puede decir que la industria 4.0 es la revolución actual de la maquinaria en las fábricas y tiende a mejorar cada vez más, siendo de gran valor e importancia para la sociedad y el futuro del mundo tecnológico.</a:t>
            </a:r>
          </a:p>
        </p:txBody>
      </p:sp>
      <p:sp>
        <p:nvSpPr>
          <p:cNvPr name="Freeform 4" id="4"/>
          <p:cNvSpPr/>
          <p:nvPr/>
        </p:nvSpPr>
        <p:spPr>
          <a:xfrm flipH="false" flipV="false" rot="-10800000">
            <a:off x="-472212" y="7419023"/>
            <a:ext cx="3344743" cy="2955902"/>
          </a:xfrm>
          <a:custGeom>
            <a:avLst/>
            <a:gdLst/>
            <a:ahLst/>
            <a:cxnLst/>
            <a:rect r="r" b="b" t="t" l="l"/>
            <a:pathLst>
              <a:path h="2955902" w="3344743">
                <a:moveTo>
                  <a:pt x="0" y="0"/>
                </a:moveTo>
                <a:lnTo>
                  <a:pt x="3344743" y="0"/>
                </a:lnTo>
                <a:lnTo>
                  <a:pt x="3344743" y="2955902"/>
                </a:lnTo>
                <a:lnTo>
                  <a:pt x="0" y="2955902"/>
                </a:lnTo>
                <a:lnTo>
                  <a:pt x="0" y="0"/>
                </a:lnTo>
                <a:close/>
              </a:path>
            </a:pathLst>
          </a:custGeom>
          <a:blipFill>
            <a:blip r:embed="rId2"/>
            <a:stretch>
              <a:fillRect l="0" t="0" r="0" b="-13154"/>
            </a:stretch>
          </a:blipFill>
        </p:spPr>
      </p:sp>
      <p:sp>
        <p:nvSpPr>
          <p:cNvPr name="Freeform 5" id="5"/>
          <p:cNvSpPr/>
          <p:nvPr/>
        </p:nvSpPr>
        <p:spPr>
          <a:xfrm flipH="false" flipV="false" rot="5400000">
            <a:off x="14943257" y="-643672"/>
            <a:ext cx="3344743" cy="3344743"/>
          </a:xfrm>
          <a:custGeom>
            <a:avLst/>
            <a:gdLst/>
            <a:ahLst/>
            <a:cxnLst/>
            <a:rect r="r" b="b" t="t" l="l"/>
            <a:pathLst>
              <a:path h="3344743" w="3344743">
                <a:moveTo>
                  <a:pt x="0" y="0"/>
                </a:moveTo>
                <a:lnTo>
                  <a:pt x="3344743" y="0"/>
                </a:lnTo>
                <a:lnTo>
                  <a:pt x="3344743" y="3344744"/>
                </a:lnTo>
                <a:lnTo>
                  <a:pt x="0" y="3344744"/>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3407673"/>
            <a:ext cx="18288000" cy="7395751"/>
          </a:xfrm>
          <a:custGeom>
            <a:avLst/>
            <a:gdLst/>
            <a:ahLst/>
            <a:cxnLst/>
            <a:rect r="r" b="b" t="t" l="l"/>
            <a:pathLst>
              <a:path h="7395751" w="18288000">
                <a:moveTo>
                  <a:pt x="0" y="0"/>
                </a:moveTo>
                <a:lnTo>
                  <a:pt x="18288000" y="0"/>
                </a:lnTo>
                <a:lnTo>
                  <a:pt x="18288000" y="7395752"/>
                </a:lnTo>
                <a:lnTo>
                  <a:pt x="0" y="7395752"/>
                </a:lnTo>
                <a:lnTo>
                  <a:pt x="0" y="0"/>
                </a:lnTo>
                <a:close/>
              </a:path>
            </a:pathLst>
          </a:custGeom>
          <a:blipFill>
            <a:blip r:embed="rId2"/>
            <a:stretch>
              <a:fillRect l="-8586" t="-14527" r="-8586" b="-4267"/>
            </a:stretch>
          </a:blipFill>
        </p:spPr>
      </p:sp>
      <p:sp>
        <p:nvSpPr>
          <p:cNvPr name="Freeform 3" id="3"/>
          <p:cNvSpPr/>
          <p:nvPr/>
        </p:nvSpPr>
        <p:spPr>
          <a:xfrm flipH="false" flipV="false" rot="0">
            <a:off x="0" y="0"/>
            <a:ext cx="3407673" cy="3407673"/>
          </a:xfrm>
          <a:custGeom>
            <a:avLst/>
            <a:gdLst/>
            <a:ahLst/>
            <a:cxnLst/>
            <a:rect r="r" b="b" t="t" l="l"/>
            <a:pathLst>
              <a:path h="3407673" w="3407673">
                <a:moveTo>
                  <a:pt x="0" y="0"/>
                </a:moveTo>
                <a:lnTo>
                  <a:pt x="3407673" y="0"/>
                </a:lnTo>
                <a:lnTo>
                  <a:pt x="3407673" y="3407673"/>
                </a:lnTo>
                <a:lnTo>
                  <a:pt x="0" y="3407673"/>
                </a:lnTo>
                <a:lnTo>
                  <a:pt x="0" y="0"/>
                </a:lnTo>
                <a:close/>
              </a:path>
            </a:pathLst>
          </a:custGeom>
          <a:blipFill>
            <a:blip r:embed="rId3"/>
            <a:stretch>
              <a:fillRect l="0" t="0" r="0" b="0"/>
            </a:stretch>
          </a:blipFill>
        </p:spPr>
      </p:sp>
      <p:sp>
        <p:nvSpPr>
          <p:cNvPr name="Freeform 4" id="4"/>
          <p:cNvSpPr/>
          <p:nvPr/>
        </p:nvSpPr>
        <p:spPr>
          <a:xfrm flipH="false" flipV="false" rot="0">
            <a:off x="14955435" y="0"/>
            <a:ext cx="3607652" cy="3607652"/>
          </a:xfrm>
          <a:custGeom>
            <a:avLst/>
            <a:gdLst/>
            <a:ahLst/>
            <a:cxnLst/>
            <a:rect r="r" b="b" t="t" l="l"/>
            <a:pathLst>
              <a:path h="3607652" w="3607652">
                <a:moveTo>
                  <a:pt x="0" y="0"/>
                </a:moveTo>
                <a:lnTo>
                  <a:pt x="3607652" y="0"/>
                </a:lnTo>
                <a:lnTo>
                  <a:pt x="3607652" y="3607652"/>
                </a:lnTo>
                <a:lnTo>
                  <a:pt x="0" y="3607652"/>
                </a:lnTo>
                <a:lnTo>
                  <a:pt x="0" y="0"/>
                </a:lnTo>
                <a:close/>
              </a:path>
            </a:pathLst>
          </a:custGeom>
          <a:blipFill>
            <a:blip r:embed="rId4"/>
            <a:stretch>
              <a:fillRect l="0" t="0" r="0" b="0"/>
            </a:stretch>
          </a:blipFill>
        </p:spPr>
      </p:sp>
      <p:sp>
        <p:nvSpPr>
          <p:cNvPr name="TextBox 5" id="5"/>
          <p:cNvSpPr txBox="true"/>
          <p:nvPr/>
        </p:nvSpPr>
        <p:spPr>
          <a:xfrm rot="0">
            <a:off x="3927909" y="3126781"/>
            <a:ext cx="10639354" cy="1327277"/>
          </a:xfrm>
          <a:prstGeom prst="rect">
            <a:avLst/>
          </a:prstGeom>
        </p:spPr>
        <p:txBody>
          <a:bodyPr anchor="t" rtlCol="false" tIns="0" lIns="0" bIns="0" rIns="0">
            <a:spAutoFit/>
          </a:bodyPr>
          <a:lstStyle/>
          <a:p>
            <a:pPr algn="ctr">
              <a:lnSpc>
                <a:spcPts val="9793"/>
              </a:lnSpc>
              <a:spcBef>
                <a:spcPct val="0"/>
              </a:spcBef>
            </a:pPr>
            <a:r>
              <a:rPr lang="en-US" sz="6995">
                <a:solidFill>
                  <a:srgbClr val="000000"/>
                </a:solidFill>
                <a:latin typeface="Times New Roman Bold"/>
              </a:rPr>
              <a:t>Dudas?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28750" y="714375"/>
            <a:ext cx="15430500" cy="1530253"/>
          </a:xfrm>
          <a:prstGeom prst="rect">
            <a:avLst/>
          </a:prstGeom>
        </p:spPr>
        <p:txBody>
          <a:bodyPr anchor="t" rtlCol="false" tIns="0" lIns="0" bIns="0" rIns="0">
            <a:spAutoFit/>
          </a:bodyPr>
          <a:lstStyle/>
          <a:p>
            <a:pPr marL="0" indent="0" lvl="0">
              <a:lnSpc>
                <a:spcPts val="11200"/>
              </a:lnSpc>
              <a:spcBef>
                <a:spcPct val="0"/>
              </a:spcBef>
            </a:pPr>
            <a:r>
              <a:rPr lang="en-US" sz="8000">
                <a:solidFill>
                  <a:srgbClr val="000000"/>
                </a:solidFill>
                <a:latin typeface="Times New Roman Bold"/>
              </a:rPr>
              <a:t>Sumário</a:t>
            </a:r>
          </a:p>
        </p:txBody>
      </p:sp>
      <p:sp>
        <p:nvSpPr>
          <p:cNvPr name="TextBox 3" id="3"/>
          <p:cNvSpPr txBox="true"/>
          <p:nvPr/>
        </p:nvSpPr>
        <p:spPr>
          <a:xfrm rot="0">
            <a:off x="1428750" y="2874106"/>
            <a:ext cx="14377630" cy="5626100"/>
          </a:xfrm>
          <a:prstGeom prst="rect">
            <a:avLst/>
          </a:prstGeom>
        </p:spPr>
        <p:txBody>
          <a:bodyPr anchor="t" rtlCol="false" tIns="0" lIns="0" bIns="0" rIns="0">
            <a:spAutoFit/>
          </a:bodyPr>
          <a:lstStyle/>
          <a:p>
            <a:pPr>
              <a:lnSpc>
                <a:spcPts val="4900"/>
              </a:lnSpc>
            </a:pPr>
            <a:r>
              <a:rPr lang="en-US" sz="3500">
                <a:solidFill>
                  <a:srgbClr val="000000"/>
                </a:solidFill>
                <a:latin typeface="Times New Roman"/>
              </a:rPr>
              <a:t>Introdución;</a:t>
            </a:r>
          </a:p>
          <a:p>
            <a:pPr>
              <a:lnSpc>
                <a:spcPts val="4900"/>
              </a:lnSpc>
            </a:pPr>
            <a:r>
              <a:rPr lang="en-US" sz="3500">
                <a:solidFill>
                  <a:srgbClr val="000000"/>
                </a:solidFill>
                <a:latin typeface="Times New Roman"/>
              </a:rPr>
              <a:t>Contexto histórico;</a:t>
            </a:r>
          </a:p>
          <a:p>
            <a:pPr>
              <a:lnSpc>
                <a:spcPts val="4900"/>
              </a:lnSpc>
            </a:pPr>
            <a:r>
              <a:rPr lang="en-US" sz="3500">
                <a:solidFill>
                  <a:srgbClr val="000000"/>
                </a:solidFill>
                <a:latin typeface="Times New Roman"/>
              </a:rPr>
              <a:t>Tecnologías de la Industria 4.0;</a:t>
            </a:r>
          </a:p>
          <a:p>
            <a:pPr>
              <a:lnSpc>
                <a:spcPts val="4900"/>
              </a:lnSpc>
            </a:pPr>
            <a:r>
              <a:rPr lang="en-US" sz="3500">
                <a:solidFill>
                  <a:srgbClr val="000000"/>
                </a:solidFill>
                <a:latin typeface="Times New Roman"/>
              </a:rPr>
              <a:t>Fábricas inteligentes;</a:t>
            </a:r>
          </a:p>
          <a:p>
            <a:pPr>
              <a:lnSpc>
                <a:spcPts val="4900"/>
              </a:lnSpc>
            </a:pPr>
            <a:r>
              <a:rPr lang="en-US" sz="3500">
                <a:solidFill>
                  <a:srgbClr val="000000"/>
                </a:solidFill>
                <a:latin typeface="Times New Roman"/>
              </a:rPr>
              <a:t>Ventajas y desventajas;</a:t>
            </a:r>
          </a:p>
          <a:p>
            <a:pPr>
              <a:lnSpc>
                <a:spcPts val="4900"/>
              </a:lnSpc>
            </a:pPr>
            <a:r>
              <a:rPr lang="en-US" sz="3500">
                <a:solidFill>
                  <a:srgbClr val="000000"/>
                </a:solidFill>
                <a:latin typeface="Times New Roman"/>
              </a:rPr>
              <a:t>Ingeniería de control y automatización;</a:t>
            </a:r>
          </a:p>
          <a:p>
            <a:pPr>
              <a:lnSpc>
                <a:spcPts val="4900"/>
              </a:lnSpc>
            </a:pPr>
            <a:r>
              <a:rPr lang="en-US" sz="3500">
                <a:solidFill>
                  <a:srgbClr val="000000"/>
                </a:solidFill>
                <a:latin typeface="Times New Roman"/>
              </a:rPr>
              <a:t>Niveles de la automatización industrial;</a:t>
            </a:r>
          </a:p>
          <a:p>
            <a:pPr>
              <a:lnSpc>
                <a:spcPts val="4900"/>
              </a:lnSpc>
            </a:pPr>
            <a:r>
              <a:rPr lang="en-US" sz="3500">
                <a:solidFill>
                  <a:srgbClr val="000000"/>
                </a:solidFill>
                <a:latin typeface="Times New Roman"/>
              </a:rPr>
              <a:t>Conclusión;</a:t>
            </a:r>
          </a:p>
          <a:p>
            <a:pPr algn="l" marL="0" indent="0" lvl="0">
              <a:lnSpc>
                <a:spcPts val="4900"/>
              </a:lnSpc>
              <a:spcBef>
                <a:spcPct val="0"/>
              </a:spcBef>
            </a:pPr>
            <a:r>
              <a:rPr lang="en-US" sz="3500">
                <a:solidFill>
                  <a:srgbClr val="000000"/>
                </a:solidFill>
                <a:latin typeface="Times New Roman"/>
              </a:rPr>
              <a:t>Referencias.</a:t>
            </a:r>
          </a:p>
        </p:txBody>
      </p:sp>
      <p:sp>
        <p:nvSpPr>
          <p:cNvPr name="Freeform 4" id="4"/>
          <p:cNvSpPr/>
          <p:nvPr/>
        </p:nvSpPr>
        <p:spPr>
          <a:xfrm flipH="false" flipV="false" rot="0">
            <a:off x="14292177" y="0"/>
            <a:ext cx="3995823" cy="3995823"/>
          </a:xfrm>
          <a:custGeom>
            <a:avLst/>
            <a:gdLst/>
            <a:ahLst/>
            <a:cxnLst/>
            <a:rect r="r" b="b" t="t" l="l"/>
            <a:pathLst>
              <a:path h="3995823" w="3995823">
                <a:moveTo>
                  <a:pt x="0" y="0"/>
                </a:moveTo>
                <a:lnTo>
                  <a:pt x="3995823" y="0"/>
                </a:lnTo>
                <a:lnTo>
                  <a:pt x="3995823" y="3995823"/>
                </a:lnTo>
                <a:lnTo>
                  <a:pt x="0" y="3995823"/>
                </a:lnTo>
                <a:lnTo>
                  <a:pt x="0" y="0"/>
                </a:lnTo>
                <a:close/>
              </a:path>
            </a:pathLst>
          </a:custGeom>
          <a:blipFill>
            <a:blip r:embed="rId2"/>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85479" y="733480"/>
            <a:ext cx="15430500" cy="1152416"/>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000000"/>
                </a:solidFill>
                <a:latin typeface="Times New Roman Bold"/>
              </a:rPr>
              <a:t>Referencias</a:t>
            </a:r>
          </a:p>
        </p:txBody>
      </p:sp>
      <p:sp>
        <p:nvSpPr>
          <p:cNvPr name="TextBox 3" id="3"/>
          <p:cNvSpPr txBox="true"/>
          <p:nvPr/>
        </p:nvSpPr>
        <p:spPr>
          <a:xfrm rot="0">
            <a:off x="1407265" y="2134329"/>
            <a:ext cx="15586928" cy="7477027"/>
          </a:xfrm>
          <a:prstGeom prst="rect">
            <a:avLst/>
          </a:prstGeom>
        </p:spPr>
        <p:txBody>
          <a:bodyPr anchor="t" rtlCol="false" tIns="0" lIns="0" bIns="0" rIns="0">
            <a:spAutoFit/>
          </a:bodyPr>
          <a:lstStyle/>
          <a:p>
            <a:pPr algn="just">
              <a:lnSpc>
                <a:spcPts val="3902"/>
              </a:lnSpc>
            </a:pPr>
            <a:r>
              <a:rPr lang="en-US" sz="2787">
                <a:solidFill>
                  <a:srgbClr val="000000"/>
                </a:solidFill>
                <a:latin typeface="Times New Roman"/>
              </a:rPr>
              <a:t>IBM. “¿Qué es la Industria 4.0?”. Disponible en &lt;</a:t>
            </a:r>
            <a:r>
              <a:rPr lang="en-US" sz="2787" u="sng">
                <a:solidFill>
                  <a:srgbClr val="000000"/>
                </a:solidFill>
                <a:latin typeface="Times New Roman"/>
                <a:hlinkClick r:id="rId2" tooltip="https://www.ibm.com/es-es/topics/industry-4-0"/>
              </a:rPr>
              <a:t>https://www.ibm.com/es-es/topics/industry-4-0</a:t>
            </a:r>
            <a:r>
              <a:rPr lang="en-US" sz="2787">
                <a:solidFill>
                  <a:srgbClr val="000000"/>
                </a:solidFill>
                <a:latin typeface="Times New Roman"/>
              </a:rPr>
              <a:t>&gt;. Acceso en febrero 2023. </a:t>
            </a:r>
          </a:p>
          <a:p>
            <a:pPr algn="just">
              <a:lnSpc>
                <a:spcPts val="3902"/>
              </a:lnSpc>
            </a:pPr>
          </a:p>
          <a:p>
            <a:pPr algn="just">
              <a:lnSpc>
                <a:spcPts val="3902"/>
              </a:lnSpc>
            </a:pPr>
            <a:r>
              <a:rPr lang="en-US" sz="2787">
                <a:solidFill>
                  <a:srgbClr val="000000"/>
                </a:solidFill>
                <a:latin typeface="Times New Roman"/>
              </a:rPr>
              <a:t>PETRONAS INOVAÇÃO INDUSTRIAL. “Una reflexión sobre las ventajas y desventajas de la industria 4.0: ¿qué cambiará?”. Disponible en &lt;</a:t>
            </a:r>
            <a:r>
              <a:rPr lang="en-US" sz="2787" u="sng">
                <a:solidFill>
                  <a:srgbClr val="000000"/>
                </a:solidFill>
                <a:latin typeface="Times New Roman"/>
                <a:hlinkClick r:id="rId3" tooltip="https://inovacaoindustrial.com.br/vantagens-e-desvantagens-da-industria-4-0/"/>
              </a:rPr>
              <a:t>https://inovacaoindustrial.com.br/vantagens-e-desvantagens-da-industria-4-0/</a:t>
            </a:r>
            <a:r>
              <a:rPr lang="en-US" sz="2787">
                <a:solidFill>
                  <a:srgbClr val="000000"/>
                </a:solidFill>
                <a:latin typeface="Times New Roman"/>
              </a:rPr>
              <a:t>&gt;. Acceso en febrero de 2023.</a:t>
            </a:r>
          </a:p>
          <a:p>
            <a:pPr algn="just">
              <a:lnSpc>
                <a:spcPts val="3902"/>
              </a:lnSpc>
            </a:pPr>
          </a:p>
          <a:p>
            <a:pPr algn="just">
              <a:lnSpc>
                <a:spcPts val="3902"/>
              </a:lnSpc>
            </a:pPr>
            <a:r>
              <a:rPr lang="en-US" sz="2787">
                <a:solidFill>
                  <a:srgbClr val="000000"/>
                </a:solidFill>
                <a:latin typeface="Times New Roman"/>
              </a:rPr>
              <a:t>INDUSTRIA 4.0. “¿QUÉ HACEN LOS PROFESIONALES FORMADOS EN INGENIERÍA DE CONTROL Y AUTOMATIZACIÓN?”. Disponible en &lt;</a:t>
            </a:r>
            <a:r>
              <a:rPr lang="en-US" sz="2787" u="sng">
                <a:solidFill>
                  <a:srgbClr val="000000"/>
                </a:solidFill>
                <a:latin typeface="Times New Roman"/>
                <a:hlinkClick r:id="rId4" tooltip="https://industrial4-0.com.br/o-que-faz-o-profissional-formado-em-engenharia-de-controle-e-automacao/"/>
              </a:rPr>
              <a:t>https://industrial4-0.com.br/o-que-faz-o-profissional-formado-em-engenharia-de-controle-e-automacao/</a:t>
            </a:r>
            <a:r>
              <a:rPr lang="en-US" sz="2787">
                <a:solidFill>
                  <a:srgbClr val="000000"/>
                </a:solidFill>
                <a:latin typeface="Times New Roman"/>
              </a:rPr>
              <a:t>&gt;. Acceso en junio 2023.</a:t>
            </a:r>
          </a:p>
          <a:p>
            <a:pPr algn="just">
              <a:lnSpc>
                <a:spcPts val="3902"/>
              </a:lnSpc>
            </a:pPr>
          </a:p>
          <a:p>
            <a:pPr algn="just">
              <a:lnSpc>
                <a:spcPts val="3902"/>
              </a:lnSpc>
            </a:pPr>
            <a:r>
              <a:rPr lang="en-US" sz="2787">
                <a:solidFill>
                  <a:srgbClr val="000000"/>
                </a:solidFill>
                <a:latin typeface="Times New Roman"/>
              </a:rPr>
              <a:t>QUERO AUTOMATION. “LOS 5 NIVELES DE AUTOMATIZACIÓN INDUSTRIAL”. Disponible en &lt;</a:t>
            </a:r>
            <a:r>
              <a:rPr lang="en-US" sz="2787" u="sng">
                <a:solidFill>
                  <a:srgbClr val="000000"/>
                </a:solidFill>
                <a:latin typeface="Times New Roman"/>
                <a:hlinkClick r:id="rId5" tooltip="https://www.queroautomation.com/los-5-niveles-de-la-automatizacion-industrial/"/>
              </a:rPr>
              <a:t>https://www.queroautomation.com/los-5-niveles-de-la-automatizacion-industrial/</a:t>
            </a:r>
            <a:r>
              <a:rPr lang="en-US" sz="2787">
                <a:solidFill>
                  <a:srgbClr val="000000"/>
                </a:solidFill>
                <a:latin typeface="Times New Roman"/>
              </a:rPr>
              <a:t>&gt;. Acceso en junio de 2023.</a:t>
            </a:r>
          </a:p>
          <a:p>
            <a:pPr algn="just" marL="0" indent="0" lvl="0">
              <a:lnSpc>
                <a:spcPts val="3902"/>
              </a:lnSpc>
              <a:spcBef>
                <a:spcPct val="0"/>
              </a:spcBef>
            </a:pPr>
          </a:p>
        </p:txBody>
      </p:sp>
      <p:sp>
        <p:nvSpPr>
          <p:cNvPr name="Freeform 4" id="4"/>
          <p:cNvSpPr/>
          <p:nvPr/>
        </p:nvSpPr>
        <p:spPr>
          <a:xfrm flipH="false" flipV="false" rot="5400000">
            <a:off x="14943257" y="-643672"/>
            <a:ext cx="3344743" cy="3344743"/>
          </a:xfrm>
          <a:custGeom>
            <a:avLst/>
            <a:gdLst/>
            <a:ahLst/>
            <a:cxnLst/>
            <a:rect r="r" b="b" t="t" l="l"/>
            <a:pathLst>
              <a:path h="3344743" w="3344743">
                <a:moveTo>
                  <a:pt x="0" y="0"/>
                </a:moveTo>
                <a:lnTo>
                  <a:pt x="3344743" y="0"/>
                </a:lnTo>
                <a:lnTo>
                  <a:pt x="3344743" y="3344744"/>
                </a:lnTo>
                <a:lnTo>
                  <a:pt x="0" y="3344744"/>
                </a:lnTo>
                <a:lnTo>
                  <a:pt x="0" y="0"/>
                </a:lnTo>
                <a:close/>
              </a:path>
            </a:pathLst>
          </a:custGeom>
          <a:blipFill>
            <a:blip r:embed="rId6"/>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02609" y="1975444"/>
            <a:ext cx="6364187" cy="6697372"/>
          </a:xfrm>
          <a:custGeom>
            <a:avLst/>
            <a:gdLst/>
            <a:ahLst/>
            <a:cxnLst/>
            <a:rect r="r" b="b" t="t" l="l"/>
            <a:pathLst>
              <a:path h="6697372" w="6364187">
                <a:moveTo>
                  <a:pt x="0" y="0"/>
                </a:moveTo>
                <a:lnTo>
                  <a:pt x="6364187" y="0"/>
                </a:lnTo>
                <a:lnTo>
                  <a:pt x="6364187" y="6697372"/>
                </a:lnTo>
                <a:lnTo>
                  <a:pt x="0" y="6697372"/>
                </a:lnTo>
                <a:lnTo>
                  <a:pt x="0" y="0"/>
                </a:lnTo>
                <a:close/>
              </a:path>
            </a:pathLst>
          </a:custGeom>
          <a:blipFill>
            <a:blip r:embed="rId2"/>
            <a:stretch>
              <a:fillRect l="-28887" t="0" r="-28887" b="0"/>
            </a:stretch>
          </a:blipFill>
        </p:spPr>
      </p:sp>
      <p:sp>
        <p:nvSpPr>
          <p:cNvPr name="TextBox 3" id="3"/>
          <p:cNvSpPr txBox="true"/>
          <p:nvPr/>
        </p:nvSpPr>
        <p:spPr>
          <a:xfrm rot="0">
            <a:off x="454895" y="333430"/>
            <a:ext cx="8515350" cy="1152416"/>
          </a:xfrm>
          <a:prstGeom prst="rect">
            <a:avLst/>
          </a:prstGeom>
        </p:spPr>
        <p:txBody>
          <a:bodyPr anchor="t" rtlCol="false" tIns="0" lIns="0" bIns="0" rIns="0">
            <a:spAutoFit/>
          </a:bodyPr>
          <a:lstStyle/>
          <a:p>
            <a:pPr>
              <a:lnSpc>
                <a:spcPts val="8400"/>
              </a:lnSpc>
            </a:pPr>
            <a:r>
              <a:rPr lang="en-US" sz="6000">
                <a:solidFill>
                  <a:srgbClr val="000000"/>
                </a:solidFill>
                <a:latin typeface="Times New Roman Bold"/>
              </a:rPr>
              <a:t>Introdución</a:t>
            </a:r>
          </a:p>
        </p:txBody>
      </p:sp>
      <p:sp>
        <p:nvSpPr>
          <p:cNvPr name="TextBox 4" id="4"/>
          <p:cNvSpPr txBox="true"/>
          <p:nvPr/>
        </p:nvSpPr>
        <p:spPr>
          <a:xfrm rot="0">
            <a:off x="454895" y="1362020"/>
            <a:ext cx="10451720" cy="10181015"/>
          </a:xfrm>
          <a:prstGeom prst="rect">
            <a:avLst/>
          </a:prstGeom>
        </p:spPr>
        <p:txBody>
          <a:bodyPr anchor="t" rtlCol="false" tIns="0" lIns="0" bIns="0" rIns="0">
            <a:spAutoFit/>
          </a:bodyPr>
          <a:lstStyle/>
          <a:p>
            <a:pPr algn="just">
              <a:lnSpc>
                <a:spcPts val="4209"/>
              </a:lnSpc>
            </a:pPr>
            <a:r>
              <a:rPr lang="en-US" sz="3007">
                <a:solidFill>
                  <a:srgbClr val="000000"/>
                </a:solidFill>
                <a:latin typeface="Times New Roman"/>
              </a:rPr>
              <a:t>Los avances tecnológicos configuran importantes ciclos, hitos históricos en la evolución de las cadenas productivas y el comportamiento del consumidor;</a:t>
            </a:r>
          </a:p>
          <a:p>
            <a:pPr algn="just">
              <a:lnSpc>
                <a:spcPts val="4209"/>
              </a:lnSpc>
            </a:pPr>
          </a:p>
          <a:p>
            <a:pPr algn="just">
              <a:lnSpc>
                <a:spcPts val="4209"/>
              </a:lnSpc>
            </a:pPr>
            <a:r>
              <a:rPr lang="en-US" sz="3007">
                <a:solidFill>
                  <a:srgbClr val="000000"/>
                </a:solidFill>
                <a:latin typeface="Times New Roman"/>
              </a:rPr>
              <a:t>A</a:t>
            </a:r>
            <a:r>
              <a:rPr lang="en-US" sz="3007">
                <a:solidFill>
                  <a:srgbClr val="000000"/>
                </a:solidFill>
                <a:latin typeface="Times New Roman"/>
              </a:rPr>
              <a:t>parición de la máquina de vapor, el uso de la electricidad y las tecnologías de la información;</a:t>
            </a:r>
          </a:p>
          <a:p>
            <a:pPr algn="just">
              <a:lnSpc>
                <a:spcPts val="4209"/>
              </a:lnSpc>
            </a:pPr>
          </a:p>
          <a:p>
            <a:pPr algn="just">
              <a:lnSpc>
                <a:spcPts val="4209"/>
              </a:lnSpc>
            </a:pPr>
            <a:r>
              <a:rPr lang="en-US" sz="3007">
                <a:solidFill>
                  <a:srgbClr val="000000"/>
                </a:solidFill>
                <a:latin typeface="Times New Roman"/>
              </a:rPr>
              <a:t>4° Revolución Industrial y su conjunto de tecnologías en los campos de la inteligencia artificial, la robótica, el internet de las cosas, la impresión 3D, la nanotecnología, la biotecnología y la ciencia de los materiales.</a:t>
            </a:r>
          </a:p>
          <a:p>
            <a:pPr algn="just">
              <a:lnSpc>
                <a:spcPts val="4209"/>
              </a:lnSpc>
            </a:pPr>
          </a:p>
          <a:p>
            <a:pPr algn="just">
              <a:lnSpc>
                <a:spcPts val="4209"/>
              </a:lnSpc>
            </a:pPr>
            <a:r>
              <a:rPr lang="en-US" sz="3007">
                <a:solidFill>
                  <a:srgbClr val="000000"/>
                </a:solidFill>
                <a:latin typeface="Times New Roman"/>
              </a:rPr>
              <a:t>Este tipo de industria se caracteriza especialmente por la descentralización del control de los procesos productivos. </a:t>
            </a:r>
          </a:p>
          <a:p>
            <a:pPr algn="just">
              <a:lnSpc>
                <a:spcPts val="4209"/>
              </a:lnSpc>
            </a:pPr>
            <a:r>
              <a:rPr lang="en-US" sz="3007">
                <a:solidFill>
                  <a:srgbClr val="000000"/>
                </a:solidFill>
                <a:latin typeface="Times New Roman"/>
              </a:rPr>
              <a:t>Productividad, mayor volumen, menor tiempo en la producción masiva de bienes de consumo, eficiencia y rapidez.</a:t>
            </a:r>
          </a:p>
          <a:p>
            <a:pPr algn="just">
              <a:lnSpc>
                <a:spcPts val="4209"/>
              </a:lnSpc>
            </a:pPr>
          </a:p>
          <a:p>
            <a:pPr algn="just">
              <a:lnSpc>
                <a:spcPts val="4209"/>
              </a:lnSpc>
            </a:pPr>
          </a:p>
          <a:p>
            <a:pPr algn="just">
              <a:lnSpc>
                <a:spcPts val="420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06780" y="4074087"/>
            <a:ext cx="6594614" cy="5388655"/>
          </a:xfrm>
          <a:custGeom>
            <a:avLst/>
            <a:gdLst/>
            <a:ahLst/>
            <a:cxnLst/>
            <a:rect r="r" b="b" t="t" l="l"/>
            <a:pathLst>
              <a:path h="5388655" w="6594614">
                <a:moveTo>
                  <a:pt x="0" y="0"/>
                </a:moveTo>
                <a:lnTo>
                  <a:pt x="6594614" y="0"/>
                </a:lnTo>
                <a:lnTo>
                  <a:pt x="6594614" y="5388655"/>
                </a:lnTo>
                <a:lnTo>
                  <a:pt x="0" y="5388655"/>
                </a:lnTo>
                <a:lnTo>
                  <a:pt x="0" y="0"/>
                </a:lnTo>
                <a:close/>
              </a:path>
            </a:pathLst>
          </a:custGeom>
          <a:blipFill>
            <a:blip r:embed="rId2"/>
            <a:stretch>
              <a:fillRect l="0" t="0" r="0" b="0"/>
            </a:stretch>
          </a:blipFill>
        </p:spPr>
      </p:sp>
      <p:sp>
        <p:nvSpPr>
          <p:cNvPr name="Freeform 3" id="3"/>
          <p:cNvSpPr/>
          <p:nvPr/>
        </p:nvSpPr>
        <p:spPr>
          <a:xfrm flipH="false" flipV="false" rot="0">
            <a:off x="1428750" y="4074087"/>
            <a:ext cx="7969975" cy="5388655"/>
          </a:xfrm>
          <a:custGeom>
            <a:avLst/>
            <a:gdLst/>
            <a:ahLst/>
            <a:cxnLst/>
            <a:rect r="r" b="b" t="t" l="l"/>
            <a:pathLst>
              <a:path h="5388655" w="7969975">
                <a:moveTo>
                  <a:pt x="0" y="0"/>
                </a:moveTo>
                <a:lnTo>
                  <a:pt x="7969975" y="0"/>
                </a:lnTo>
                <a:lnTo>
                  <a:pt x="7969975" y="5388655"/>
                </a:lnTo>
                <a:lnTo>
                  <a:pt x="0" y="5388655"/>
                </a:lnTo>
                <a:lnTo>
                  <a:pt x="0" y="0"/>
                </a:lnTo>
                <a:close/>
              </a:path>
            </a:pathLst>
          </a:custGeom>
          <a:blipFill>
            <a:blip r:embed="rId3"/>
            <a:stretch>
              <a:fillRect l="0" t="0" r="0" b="0"/>
            </a:stretch>
          </a:blipFill>
        </p:spPr>
      </p:sp>
      <p:sp>
        <p:nvSpPr>
          <p:cNvPr name="TextBox 4" id="4"/>
          <p:cNvSpPr txBox="true"/>
          <p:nvPr/>
        </p:nvSpPr>
        <p:spPr>
          <a:xfrm rot="0">
            <a:off x="1428750" y="605961"/>
            <a:ext cx="15430500" cy="1152416"/>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000000"/>
                </a:solidFill>
                <a:latin typeface="Times New Roman Bold"/>
              </a:rPr>
              <a:t>Contexto Histórico</a:t>
            </a:r>
          </a:p>
        </p:txBody>
      </p:sp>
      <p:sp>
        <p:nvSpPr>
          <p:cNvPr name="TextBox 5" id="5"/>
          <p:cNvSpPr txBox="true"/>
          <p:nvPr/>
        </p:nvSpPr>
        <p:spPr>
          <a:xfrm rot="0">
            <a:off x="1428750" y="2204174"/>
            <a:ext cx="15430500" cy="1282700"/>
          </a:xfrm>
          <a:prstGeom prst="rect">
            <a:avLst/>
          </a:prstGeom>
        </p:spPr>
        <p:txBody>
          <a:bodyPr anchor="t" rtlCol="false" tIns="0" lIns="0" bIns="0" rIns="0">
            <a:spAutoFit/>
          </a:bodyPr>
          <a:lstStyle/>
          <a:p>
            <a:pPr algn="ctr" marL="0" indent="0" lvl="0">
              <a:lnSpc>
                <a:spcPts val="4899"/>
              </a:lnSpc>
              <a:spcBef>
                <a:spcPct val="0"/>
              </a:spcBef>
            </a:pPr>
            <a:r>
              <a:rPr lang="en-US" sz="3499">
                <a:solidFill>
                  <a:srgbClr val="000000"/>
                </a:solidFill>
                <a:latin typeface="Times New Roman"/>
              </a:rPr>
              <a:t>Primera revolución industrial: producción en masa gracias a la fuerza del agua y del vapor (a partir de finales del siglo XVIII, en Gran Bretaña).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85788" y="4215507"/>
            <a:ext cx="8597968" cy="5261956"/>
          </a:xfrm>
          <a:custGeom>
            <a:avLst/>
            <a:gdLst/>
            <a:ahLst/>
            <a:cxnLst/>
            <a:rect r="r" b="b" t="t" l="l"/>
            <a:pathLst>
              <a:path h="5261956" w="8597968">
                <a:moveTo>
                  <a:pt x="0" y="0"/>
                </a:moveTo>
                <a:lnTo>
                  <a:pt x="8597968" y="0"/>
                </a:lnTo>
                <a:lnTo>
                  <a:pt x="8597968" y="5261957"/>
                </a:lnTo>
                <a:lnTo>
                  <a:pt x="0" y="5261957"/>
                </a:lnTo>
                <a:lnTo>
                  <a:pt x="0" y="0"/>
                </a:lnTo>
                <a:close/>
              </a:path>
            </a:pathLst>
          </a:custGeom>
          <a:blipFill>
            <a:blip r:embed="rId2"/>
            <a:stretch>
              <a:fillRect l="0" t="0" r="0" b="0"/>
            </a:stretch>
          </a:blipFill>
        </p:spPr>
      </p:sp>
      <p:sp>
        <p:nvSpPr>
          <p:cNvPr name="Freeform 3" id="3"/>
          <p:cNvSpPr/>
          <p:nvPr/>
        </p:nvSpPr>
        <p:spPr>
          <a:xfrm flipH="false" flipV="false" rot="0">
            <a:off x="1028700" y="4074087"/>
            <a:ext cx="7164624" cy="5544796"/>
          </a:xfrm>
          <a:custGeom>
            <a:avLst/>
            <a:gdLst/>
            <a:ahLst/>
            <a:cxnLst/>
            <a:rect r="r" b="b" t="t" l="l"/>
            <a:pathLst>
              <a:path h="5544796" w="7164624">
                <a:moveTo>
                  <a:pt x="0" y="0"/>
                </a:moveTo>
                <a:lnTo>
                  <a:pt x="7164624" y="0"/>
                </a:lnTo>
                <a:lnTo>
                  <a:pt x="7164624" y="5544796"/>
                </a:lnTo>
                <a:lnTo>
                  <a:pt x="0" y="5544796"/>
                </a:lnTo>
                <a:lnTo>
                  <a:pt x="0" y="0"/>
                </a:lnTo>
                <a:close/>
              </a:path>
            </a:pathLst>
          </a:custGeom>
          <a:blipFill>
            <a:blip r:embed="rId3"/>
            <a:stretch>
              <a:fillRect l="0" t="0" r="0" b="0"/>
            </a:stretch>
          </a:blipFill>
        </p:spPr>
      </p:sp>
      <p:sp>
        <p:nvSpPr>
          <p:cNvPr name="TextBox 4" id="4"/>
          <p:cNvSpPr txBox="true"/>
          <p:nvPr/>
        </p:nvSpPr>
        <p:spPr>
          <a:xfrm rot="0">
            <a:off x="1428750" y="605961"/>
            <a:ext cx="15430500" cy="1152416"/>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000000"/>
                </a:solidFill>
                <a:latin typeface="Times New Roman Bold"/>
              </a:rPr>
              <a:t>Contexto Histórico</a:t>
            </a:r>
          </a:p>
        </p:txBody>
      </p:sp>
      <p:sp>
        <p:nvSpPr>
          <p:cNvPr name="TextBox 5" id="5"/>
          <p:cNvSpPr txBox="true"/>
          <p:nvPr/>
        </p:nvSpPr>
        <p:spPr>
          <a:xfrm rot="0">
            <a:off x="1428750" y="2204174"/>
            <a:ext cx="15430500" cy="1282700"/>
          </a:xfrm>
          <a:prstGeom prst="rect">
            <a:avLst/>
          </a:prstGeom>
        </p:spPr>
        <p:txBody>
          <a:bodyPr anchor="t" rtlCol="false" tIns="0" lIns="0" bIns="0" rIns="0">
            <a:spAutoFit/>
          </a:bodyPr>
          <a:lstStyle/>
          <a:p>
            <a:pPr algn="ctr" marL="0" indent="0" lvl="0">
              <a:lnSpc>
                <a:spcPts val="4899"/>
              </a:lnSpc>
              <a:spcBef>
                <a:spcPct val="0"/>
              </a:spcBef>
            </a:pPr>
            <a:r>
              <a:rPr lang="en-US" sz="3499">
                <a:solidFill>
                  <a:srgbClr val="000000"/>
                </a:solidFill>
                <a:latin typeface="Times New Roman"/>
              </a:rPr>
              <a:t>Segunda revolución industrial: cadenas de montaje, el uso de petróleo, gas y energía eléctrica.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44152" y="4454233"/>
            <a:ext cx="4112371" cy="4112371"/>
          </a:xfrm>
          <a:custGeom>
            <a:avLst/>
            <a:gdLst/>
            <a:ahLst/>
            <a:cxnLst/>
            <a:rect r="r" b="b" t="t" l="l"/>
            <a:pathLst>
              <a:path h="4112371" w="4112371">
                <a:moveTo>
                  <a:pt x="0" y="0"/>
                </a:moveTo>
                <a:lnTo>
                  <a:pt x="4112371" y="0"/>
                </a:lnTo>
                <a:lnTo>
                  <a:pt x="4112371" y="4112371"/>
                </a:lnTo>
                <a:lnTo>
                  <a:pt x="0" y="4112371"/>
                </a:lnTo>
                <a:lnTo>
                  <a:pt x="0" y="0"/>
                </a:lnTo>
                <a:close/>
              </a:path>
            </a:pathLst>
          </a:custGeom>
          <a:blipFill>
            <a:blip r:embed="rId2"/>
            <a:stretch>
              <a:fillRect l="0" t="0" r="0" b="0"/>
            </a:stretch>
          </a:blipFill>
        </p:spPr>
      </p:sp>
      <p:sp>
        <p:nvSpPr>
          <p:cNvPr name="Freeform 3" id="3"/>
          <p:cNvSpPr/>
          <p:nvPr/>
        </p:nvSpPr>
        <p:spPr>
          <a:xfrm flipH="false" flipV="false" rot="0">
            <a:off x="8743950" y="3905628"/>
            <a:ext cx="8115300" cy="5209583"/>
          </a:xfrm>
          <a:custGeom>
            <a:avLst/>
            <a:gdLst/>
            <a:ahLst/>
            <a:cxnLst/>
            <a:rect r="r" b="b" t="t" l="l"/>
            <a:pathLst>
              <a:path h="5209583" w="8115300">
                <a:moveTo>
                  <a:pt x="0" y="0"/>
                </a:moveTo>
                <a:lnTo>
                  <a:pt x="8115300" y="0"/>
                </a:lnTo>
                <a:lnTo>
                  <a:pt x="8115300" y="5209582"/>
                </a:lnTo>
                <a:lnTo>
                  <a:pt x="0" y="5209582"/>
                </a:lnTo>
                <a:lnTo>
                  <a:pt x="0" y="0"/>
                </a:lnTo>
                <a:close/>
              </a:path>
            </a:pathLst>
          </a:custGeom>
          <a:blipFill>
            <a:blip r:embed="rId3"/>
            <a:stretch>
              <a:fillRect l="0" t="0" r="0" b="0"/>
            </a:stretch>
          </a:blipFill>
        </p:spPr>
      </p:sp>
      <p:sp>
        <p:nvSpPr>
          <p:cNvPr name="TextBox 4" id="4"/>
          <p:cNvSpPr txBox="true"/>
          <p:nvPr/>
        </p:nvSpPr>
        <p:spPr>
          <a:xfrm rot="0">
            <a:off x="1428750" y="605961"/>
            <a:ext cx="15430500" cy="1152416"/>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000000"/>
                </a:solidFill>
                <a:latin typeface="Times New Roman Bold"/>
              </a:rPr>
              <a:t>Contexto Histórico</a:t>
            </a:r>
          </a:p>
        </p:txBody>
      </p:sp>
      <p:sp>
        <p:nvSpPr>
          <p:cNvPr name="TextBox 5" id="5"/>
          <p:cNvSpPr txBox="true"/>
          <p:nvPr/>
        </p:nvSpPr>
        <p:spPr>
          <a:xfrm rot="0">
            <a:off x="1028700" y="2204174"/>
            <a:ext cx="16230600" cy="1282700"/>
          </a:xfrm>
          <a:prstGeom prst="rect">
            <a:avLst/>
          </a:prstGeom>
        </p:spPr>
        <p:txBody>
          <a:bodyPr anchor="t" rtlCol="false" tIns="0" lIns="0" bIns="0" rIns="0">
            <a:spAutoFit/>
          </a:bodyPr>
          <a:lstStyle/>
          <a:p>
            <a:pPr algn="ctr" marL="0" indent="0" lvl="0">
              <a:lnSpc>
                <a:spcPts val="4899"/>
              </a:lnSpc>
              <a:spcBef>
                <a:spcPct val="0"/>
              </a:spcBef>
            </a:pPr>
            <a:r>
              <a:rPr lang="en-US" sz="3499">
                <a:solidFill>
                  <a:srgbClr val="000000"/>
                </a:solidFill>
                <a:latin typeface="Times New Roman"/>
              </a:rPr>
              <a:t>Tercera revolución industrial: sistemas informáticos, las telecomunicaciones avanzadas y el análisis de datos.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26204" y="4074087"/>
            <a:ext cx="13176549" cy="5867738"/>
          </a:xfrm>
          <a:custGeom>
            <a:avLst/>
            <a:gdLst/>
            <a:ahLst/>
            <a:cxnLst/>
            <a:rect r="r" b="b" t="t" l="l"/>
            <a:pathLst>
              <a:path h="5867738" w="13176549">
                <a:moveTo>
                  <a:pt x="0" y="0"/>
                </a:moveTo>
                <a:lnTo>
                  <a:pt x="13176548" y="0"/>
                </a:lnTo>
                <a:lnTo>
                  <a:pt x="13176548" y="5867738"/>
                </a:lnTo>
                <a:lnTo>
                  <a:pt x="0" y="5867738"/>
                </a:lnTo>
                <a:lnTo>
                  <a:pt x="0" y="0"/>
                </a:lnTo>
                <a:close/>
              </a:path>
            </a:pathLst>
          </a:custGeom>
          <a:blipFill>
            <a:blip r:embed="rId2"/>
            <a:stretch>
              <a:fillRect l="-355" t="-5700" r="0" b="-858"/>
            </a:stretch>
          </a:blipFill>
        </p:spPr>
      </p:sp>
      <p:sp>
        <p:nvSpPr>
          <p:cNvPr name="TextBox 3" id="3"/>
          <p:cNvSpPr txBox="true"/>
          <p:nvPr/>
        </p:nvSpPr>
        <p:spPr>
          <a:xfrm rot="0">
            <a:off x="1428750" y="605961"/>
            <a:ext cx="15430500" cy="1152416"/>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000000"/>
                </a:solidFill>
                <a:latin typeface="Times New Roman Bold"/>
              </a:rPr>
              <a:t>Contexto Histórico</a:t>
            </a:r>
          </a:p>
        </p:txBody>
      </p:sp>
      <p:sp>
        <p:nvSpPr>
          <p:cNvPr name="TextBox 4" id="4"/>
          <p:cNvSpPr txBox="true"/>
          <p:nvPr/>
        </p:nvSpPr>
        <p:spPr>
          <a:xfrm rot="0">
            <a:off x="1028700" y="2204174"/>
            <a:ext cx="16230600" cy="1247086"/>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Times New Roman"/>
              </a:rPr>
              <a:t>Cuarta revolución industrial: automatización y el uso de máquinas y fábricas inteligentes.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5294" y="1368343"/>
            <a:ext cx="6894642" cy="6605244"/>
          </a:xfrm>
          <a:custGeom>
            <a:avLst/>
            <a:gdLst/>
            <a:ahLst/>
            <a:cxnLst/>
            <a:rect r="r" b="b" t="t" l="l"/>
            <a:pathLst>
              <a:path h="6605244" w="6894642">
                <a:moveTo>
                  <a:pt x="0" y="0"/>
                </a:moveTo>
                <a:lnTo>
                  <a:pt x="6894642" y="0"/>
                </a:lnTo>
                <a:lnTo>
                  <a:pt x="6894642" y="6605244"/>
                </a:lnTo>
                <a:lnTo>
                  <a:pt x="0" y="6605244"/>
                </a:lnTo>
                <a:lnTo>
                  <a:pt x="0" y="0"/>
                </a:lnTo>
                <a:close/>
              </a:path>
            </a:pathLst>
          </a:custGeom>
          <a:blipFill>
            <a:blip r:embed="rId2"/>
            <a:stretch>
              <a:fillRect l="-20040" t="0" r="-20040" b="0"/>
            </a:stretch>
          </a:blipFill>
        </p:spPr>
      </p:sp>
      <p:sp>
        <p:nvSpPr>
          <p:cNvPr name="TextBox 3" id="3"/>
          <p:cNvSpPr txBox="true"/>
          <p:nvPr/>
        </p:nvSpPr>
        <p:spPr>
          <a:xfrm rot="0">
            <a:off x="8638401" y="140340"/>
            <a:ext cx="8220849" cy="2227407"/>
          </a:xfrm>
          <a:prstGeom prst="rect">
            <a:avLst/>
          </a:prstGeom>
        </p:spPr>
        <p:txBody>
          <a:bodyPr anchor="t" rtlCol="false" tIns="0" lIns="0" bIns="0" rIns="0">
            <a:spAutoFit/>
          </a:bodyPr>
          <a:lstStyle/>
          <a:p>
            <a:pPr algn="ctr">
              <a:lnSpc>
                <a:spcPts val="8476"/>
              </a:lnSpc>
            </a:pPr>
            <a:r>
              <a:rPr lang="en-US" sz="6054">
                <a:solidFill>
                  <a:srgbClr val="000000"/>
                </a:solidFill>
                <a:latin typeface="Times New Roman Bold"/>
              </a:rPr>
              <a:t>Tecnologías: </a:t>
            </a:r>
          </a:p>
          <a:p>
            <a:pPr algn="ctr">
              <a:lnSpc>
                <a:spcPts val="8476"/>
              </a:lnSpc>
            </a:pPr>
            <a:r>
              <a:rPr lang="en-US" sz="6054">
                <a:solidFill>
                  <a:srgbClr val="000000"/>
                </a:solidFill>
                <a:latin typeface="Times New Roman Bold"/>
              </a:rPr>
              <a:t>internet de las cosas</a:t>
            </a:r>
          </a:p>
        </p:txBody>
      </p:sp>
      <p:sp>
        <p:nvSpPr>
          <p:cNvPr name="TextBox 4" id="4"/>
          <p:cNvSpPr txBox="true"/>
          <p:nvPr/>
        </p:nvSpPr>
        <p:spPr>
          <a:xfrm rot="0">
            <a:off x="8130044" y="2664807"/>
            <a:ext cx="9732963" cy="5914429"/>
          </a:xfrm>
          <a:prstGeom prst="rect">
            <a:avLst/>
          </a:prstGeom>
        </p:spPr>
        <p:txBody>
          <a:bodyPr anchor="t" rtlCol="false" tIns="0" lIns="0" bIns="0" rIns="0">
            <a:spAutoFit/>
          </a:bodyPr>
          <a:lstStyle/>
          <a:p>
            <a:pPr algn="just">
              <a:lnSpc>
                <a:spcPts val="4200"/>
              </a:lnSpc>
            </a:pPr>
            <a:r>
              <a:rPr lang="en-US" sz="3000">
                <a:solidFill>
                  <a:srgbClr val="000000"/>
                </a:solidFill>
                <a:latin typeface="Times New Roman"/>
              </a:rPr>
              <a:t>El </a:t>
            </a:r>
            <a:r>
              <a:rPr lang="en-US" sz="3000">
                <a:solidFill>
                  <a:srgbClr val="000000"/>
                </a:solidFill>
                <a:latin typeface="Times New Roman"/>
              </a:rPr>
              <a:t>Internet de las cosas (IdC) describe objetos físicos (o grupos de estos) con </a:t>
            </a:r>
            <a:r>
              <a:rPr lang="en-US" sz="3000">
                <a:solidFill>
                  <a:srgbClr val="000000"/>
                </a:solidFill>
                <a:latin typeface="Times New Roman"/>
                <a:hlinkClick r:id="rId3" tooltip="https://es.wikipedia.org/wiki/Sensor"/>
              </a:rPr>
              <a:t>sensores</a:t>
            </a:r>
            <a:r>
              <a:rPr lang="en-US" sz="3000">
                <a:solidFill>
                  <a:srgbClr val="000000"/>
                </a:solidFill>
                <a:latin typeface="Times New Roman"/>
              </a:rPr>
              <a:t>, capacidad de procesamiento, </a:t>
            </a:r>
            <a:r>
              <a:rPr lang="en-US" sz="3000">
                <a:solidFill>
                  <a:srgbClr val="000000"/>
                </a:solidFill>
                <a:latin typeface="Times New Roman"/>
                <a:hlinkClick r:id="rId4" tooltip="https://es.wikipedia.org/wiki/Software"/>
              </a:rPr>
              <a:t>software</a:t>
            </a:r>
            <a:r>
              <a:rPr lang="en-US" sz="3000">
                <a:solidFill>
                  <a:srgbClr val="000000"/>
                </a:solidFill>
                <a:latin typeface="Times New Roman"/>
              </a:rPr>
              <a:t> y otras que se conectan e intercambian datos con otros dispositivos y sistemas a través de </a:t>
            </a:r>
            <a:r>
              <a:rPr lang="en-US" sz="3000">
                <a:solidFill>
                  <a:srgbClr val="000000"/>
                </a:solidFill>
                <a:latin typeface="Times New Roman"/>
                <a:hlinkClick r:id="rId5" tooltip="https://es.wikipedia.org/wiki/Internet"/>
              </a:rPr>
              <a:t>internet</a:t>
            </a:r>
            <a:r>
              <a:rPr lang="en-US" sz="3000">
                <a:solidFill>
                  <a:srgbClr val="000000"/>
                </a:solidFill>
                <a:latin typeface="Times New Roman"/>
              </a:rPr>
              <a:t>.</a:t>
            </a:r>
          </a:p>
          <a:p>
            <a:pPr algn="just">
              <a:lnSpc>
                <a:spcPts val="4200"/>
              </a:lnSpc>
            </a:pPr>
          </a:p>
          <a:p>
            <a:pPr algn="just">
              <a:lnSpc>
                <a:spcPts val="4200"/>
              </a:lnSpc>
            </a:pPr>
            <a:r>
              <a:rPr lang="en-US" sz="3000">
                <a:solidFill>
                  <a:srgbClr val="000000"/>
                </a:solidFill>
                <a:latin typeface="Times New Roman"/>
              </a:rPr>
              <a:t>Sensores con una dirección IP que permite la conexión de dichas máquinas a otros dispositivos habilitados para la web.</a:t>
            </a:r>
          </a:p>
          <a:p>
            <a:pPr algn="just">
              <a:lnSpc>
                <a:spcPts val="4200"/>
              </a:lnSpc>
            </a:pPr>
          </a:p>
          <a:p>
            <a:pPr algn="just">
              <a:lnSpc>
                <a:spcPts val="4200"/>
              </a:lnSpc>
            </a:pPr>
            <a:r>
              <a:rPr lang="en-US" sz="3000">
                <a:solidFill>
                  <a:srgbClr val="000000"/>
                </a:solidFill>
                <a:latin typeface="Times New Roman"/>
              </a:rPr>
              <a:t>Recopilación, el análisis y el intercambio de grandes cantidades de datos.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6328273" cy="8229600"/>
          </a:xfrm>
          <a:custGeom>
            <a:avLst/>
            <a:gdLst/>
            <a:ahLst/>
            <a:cxnLst/>
            <a:rect r="r" b="b" t="t" l="l"/>
            <a:pathLst>
              <a:path h="8229600" w="6328273">
                <a:moveTo>
                  <a:pt x="0" y="0"/>
                </a:moveTo>
                <a:lnTo>
                  <a:pt x="6328273" y="0"/>
                </a:lnTo>
                <a:lnTo>
                  <a:pt x="6328273" y="8229600"/>
                </a:lnTo>
                <a:lnTo>
                  <a:pt x="0" y="8229600"/>
                </a:lnTo>
                <a:lnTo>
                  <a:pt x="0" y="0"/>
                </a:lnTo>
                <a:close/>
              </a:path>
            </a:pathLst>
          </a:custGeom>
          <a:blipFill>
            <a:blip r:embed="rId2"/>
            <a:stretch>
              <a:fillRect l="-46337" t="0" r="-48729" b="0"/>
            </a:stretch>
          </a:blipFill>
        </p:spPr>
      </p:sp>
      <p:sp>
        <p:nvSpPr>
          <p:cNvPr name="TextBox 3" id="3"/>
          <p:cNvSpPr txBox="true"/>
          <p:nvPr/>
        </p:nvSpPr>
        <p:spPr>
          <a:xfrm rot="0">
            <a:off x="8638401" y="140340"/>
            <a:ext cx="8220849" cy="2227407"/>
          </a:xfrm>
          <a:prstGeom prst="rect">
            <a:avLst/>
          </a:prstGeom>
        </p:spPr>
        <p:txBody>
          <a:bodyPr anchor="t" rtlCol="false" tIns="0" lIns="0" bIns="0" rIns="0">
            <a:spAutoFit/>
          </a:bodyPr>
          <a:lstStyle/>
          <a:p>
            <a:pPr algn="ctr">
              <a:lnSpc>
                <a:spcPts val="8476"/>
              </a:lnSpc>
            </a:pPr>
            <a:r>
              <a:rPr lang="en-US" sz="6054">
                <a:solidFill>
                  <a:srgbClr val="000000"/>
                </a:solidFill>
                <a:latin typeface="Times New Roman Bold"/>
              </a:rPr>
              <a:t>Tecnologías: </a:t>
            </a:r>
          </a:p>
          <a:p>
            <a:pPr algn="ctr">
              <a:lnSpc>
                <a:spcPts val="8476"/>
              </a:lnSpc>
            </a:pPr>
            <a:r>
              <a:rPr lang="en-US" sz="6054">
                <a:solidFill>
                  <a:srgbClr val="000000"/>
                </a:solidFill>
                <a:latin typeface="Times New Roman Bold"/>
              </a:rPr>
              <a:t>cloud computing</a:t>
            </a:r>
          </a:p>
        </p:txBody>
      </p:sp>
      <p:sp>
        <p:nvSpPr>
          <p:cNvPr name="TextBox 4" id="4"/>
          <p:cNvSpPr txBox="true"/>
          <p:nvPr/>
        </p:nvSpPr>
        <p:spPr>
          <a:xfrm rot="0">
            <a:off x="8126644" y="2664807"/>
            <a:ext cx="9736363" cy="3247699"/>
          </a:xfrm>
          <a:prstGeom prst="rect">
            <a:avLst/>
          </a:prstGeom>
        </p:spPr>
        <p:txBody>
          <a:bodyPr anchor="t" rtlCol="false" tIns="0" lIns="0" bIns="0" rIns="0">
            <a:spAutoFit/>
          </a:bodyPr>
          <a:lstStyle/>
          <a:p>
            <a:pPr algn="just">
              <a:lnSpc>
                <a:spcPts val="4200"/>
              </a:lnSpc>
            </a:pPr>
            <a:r>
              <a:rPr lang="en-US" sz="3000">
                <a:solidFill>
                  <a:srgbClr val="000000"/>
                </a:solidFill>
                <a:latin typeface="Times New Roman"/>
              </a:rPr>
              <a:t>Conectividad e integración de la ingeniería, la cadena de suministro, la producción, las ventas, la distribución y el servicio. Almacenamiento y procesamiento de datos.</a:t>
            </a:r>
          </a:p>
          <a:p>
            <a:pPr algn="just">
              <a:lnSpc>
                <a:spcPts val="4200"/>
              </a:lnSpc>
            </a:pPr>
          </a:p>
          <a:p>
            <a:pPr algn="just">
              <a:lnSpc>
                <a:spcPts val="4200"/>
              </a:lnSpc>
            </a:pPr>
            <a:r>
              <a:rPr lang="en-US" sz="3000">
                <a:solidFill>
                  <a:srgbClr val="000000"/>
                </a:solidFill>
                <a:latin typeface="Times New Roman"/>
              </a:rPr>
              <a:t>Procesar la gran cantidad de datos que se suelen almacenar y analizar de forma más eficiente y rentable.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DAFnnzzQpQY</dc:identifier>
  <dcterms:modified xsi:type="dcterms:W3CDTF">2011-08-01T06:04:30Z</dcterms:modified>
  <cp:revision>1</cp:revision>
  <dc:title>Industria 4.0</dc:title>
</cp:coreProperties>
</file>